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1" r:id="rId3"/>
    <p:sldId id="454" r:id="rId4"/>
    <p:sldId id="452" r:id="rId5"/>
    <p:sldId id="450" r:id="rId6"/>
    <p:sldId id="257" r:id="rId7"/>
    <p:sldId id="444" r:id="rId8"/>
    <p:sldId id="447" r:id="rId9"/>
    <p:sldId id="465" r:id="rId10"/>
    <p:sldId id="461" r:id="rId11"/>
    <p:sldId id="446" r:id="rId12"/>
    <p:sldId id="261" r:id="rId13"/>
    <p:sldId id="462" r:id="rId14"/>
    <p:sldId id="512" r:id="rId15"/>
    <p:sldId id="516" r:id="rId16"/>
    <p:sldId id="517" r:id="rId17"/>
    <p:sldId id="503" r:id="rId18"/>
    <p:sldId id="453" r:id="rId19"/>
    <p:sldId id="504" r:id="rId20"/>
    <p:sldId id="457" r:id="rId21"/>
    <p:sldId id="455" r:id="rId22"/>
    <p:sldId id="474" r:id="rId23"/>
    <p:sldId id="470" r:id="rId24"/>
    <p:sldId id="456" r:id="rId25"/>
    <p:sldId id="458" r:id="rId26"/>
    <p:sldId id="463" r:id="rId27"/>
    <p:sldId id="468" r:id="rId28"/>
    <p:sldId id="483" r:id="rId29"/>
    <p:sldId id="484" r:id="rId30"/>
    <p:sldId id="469" r:id="rId31"/>
    <p:sldId id="471" r:id="rId32"/>
    <p:sldId id="473" r:id="rId33"/>
    <p:sldId id="472" r:id="rId34"/>
    <p:sldId id="475" r:id="rId35"/>
    <p:sldId id="467" r:id="rId36"/>
    <p:sldId id="476" r:id="rId37"/>
    <p:sldId id="480" r:id="rId38"/>
    <p:sldId id="477" r:id="rId39"/>
    <p:sldId id="497" r:id="rId40"/>
    <p:sldId id="498" r:id="rId41"/>
    <p:sldId id="499" r:id="rId42"/>
    <p:sldId id="478" r:id="rId43"/>
    <p:sldId id="482" r:id="rId44"/>
    <p:sldId id="485" r:id="rId45"/>
    <p:sldId id="486" r:id="rId46"/>
    <p:sldId id="487" r:id="rId47"/>
    <p:sldId id="488" r:id="rId48"/>
    <p:sldId id="489" r:id="rId49"/>
    <p:sldId id="271" r:id="rId50"/>
    <p:sldId id="272" r:id="rId51"/>
    <p:sldId id="466" r:id="rId52"/>
    <p:sldId id="273" r:id="rId53"/>
    <p:sldId id="492" r:id="rId54"/>
    <p:sldId id="493" r:id="rId55"/>
    <p:sldId id="494" r:id="rId56"/>
    <p:sldId id="274" r:id="rId57"/>
    <p:sldId id="495" r:id="rId58"/>
    <p:sldId id="496" r:id="rId59"/>
    <p:sldId id="464" r:id="rId60"/>
    <p:sldId id="275" r:id="rId61"/>
    <p:sldId id="490" r:id="rId62"/>
    <p:sldId id="277" r:id="rId63"/>
    <p:sldId id="279" r:id="rId64"/>
    <p:sldId id="280" r:id="rId65"/>
    <p:sldId id="281" r:id="rId66"/>
    <p:sldId id="282" r:id="rId67"/>
    <p:sldId id="284" r:id="rId68"/>
    <p:sldId id="285" r:id="rId69"/>
    <p:sldId id="286" r:id="rId70"/>
    <p:sldId id="287" r:id="rId71"/>
    <p:sldId id="288" r:id="rId72"/>
    <p:sldId id="290" r:id="rId73"/>
    <p:sldId id="506" r:id="rId74"/>
    <p:sldId id="509" r:id="rId75"/>
    <p:sldId id="510" r:id="rId76"/>
    <p:sldId id="508" r:id="rId77"/>
    <p:sldId id="507" r:id="rId78"/>
    <p:sldId id="511" r:id="rId79"/>
    <p:sldId id="293" r:id="rId80"/>
    <p:sldId id="295" r:id="rId81"/>
    <p:sldId id="502" r:id="rId82"/>
    <p:sldId id="296" r:id="rId83"/>
    <p:sldId id="297" r:id="rId84"/>
    <p:sldId id="505" r:id="rId85"/>
    <p:sldId id="500" r:id="rId86"/>
    <p:sldId id="501" r:id="rId87"/>
    <p:sldId id="299" r:id="rId88"/>
    <p:sldId id="302" r:id="rId89"/>
    <p:sldId id="303" r:id="rId90"/>
    <p:sldId id="513" r:id="rId91"/>
    <p:sldId id="514" r:id="rId92"/>
    <p:sldId id="515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05323-A72E-48DB-8B52-9188D01E9F8F}" type="datetimeFigureOut">
              <a:rPr lang="en-IN" smtClean="0"/>
              <a:pPr/>
              <a:t>17-05-2019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F2D6E-F940-493F-94B4-999A12761AF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AORTIC ARCH ANOMALIES</a:t>
            </a:r>
            <a:endParaRPr lang="en-IN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861048"/>
            <a:ext cx="6400800" cy="720080"/>
          </a:xfrm>
        </p:spPr>
        <p:txBody>
          <a:bodyPr/>
          <a:lstStyle/>
          <a:p>
            <a:r>
              <a:rPr lang="en-US" dirty="0" smtClean="0"/>
              <a:t>                         </a:t>
            </a:r>
            <a:r>
              <a:rPr lang="en-US" sz="2400" dirty="0" err="1" smtClean="0">
                <a:solidFill>
                  <a:schemeClr val="tx1"/>
                </a:solidFill>
              </a:rPr>
              <a:t>Dr.Santhosh</a:t>
            </a:r>
            <a:r>
              <a:rPr lang="en-US" sz="2400" dirty="0" smtClean="0">
                <a:solidFill>
                  <a:schemeClr val="tx1"/>
                </a:solidFill>
              </a:rPr>
              <a:t> Narayanan</a:t>
            </a:r>
            <a:endParaRPr lang="en-IN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Intersegmental</a:t>
            </a:r>
            <a:r>
              <a:rPr lang="en-US" dirty="0" smtClean="0"/>
              <a:t> Arteries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7544" y="2060848"/>
          <a:ext cx="8229600" cy="3383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Intersegmental</a:t>
                      </a:r>
                      <a:r>
                        <a:rPr lang="en-US" sz="2000" b="1" baseline="0" dirty="0" smtClean="0"/>
                        <a:t> artery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Development</a:t>
                      </a:r>
                      <a:endParaRPr lang="en-IN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Cervical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All</a:t>
                      </a:r>
                      <a:r>
                        <a:rPr lang="en-US" sz="2000" b="1" baseline="0" dirty="0" smtClean="0"/>
                        <a:t> except 7th merge into vertebral artery</a:t>
                      </a:r>
                      <a:endParaRPr lang="en-IN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7th</a:t>
                      </a:r>
                      <a:r>
                        <a:rPr lang="en-US" sz="2000" b="1" baseline="0" dirty="0" smtClean="0"/>
                        <a:t> cervical </a:t>
                      </a:r>
                      <a:r>
                        <a:rPr lang="en-US" sz="2000" b="1" baseline="0" dirty="0" err="1" smtClean="0"/>
                        <a:t>intersegmental</a:t>
                      </a:r>
                      <a:r>
                        <a:rPr lang="en-US" sz="2000" b="1" baseline="0" dirty="0" smtClean="0"/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Subclavian</a:t>
                      </a:r>
                      <a:r>
                        <a:rPr lang="en-US" sz="2000" b="1" baseline="0" dirty="0" smtClean="0"/>
                        <a:t> artery</a:t>
                      </a:r>
                      <a:endParaRPr lang="en-IN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Thoracic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Intercostal</a:t>
                      </a:r>
                      <a:r>
                        <a:rPr lang="en-US" sz="2000" b="1" dirty="0" smtClean="0"/>
                        <a:t> artery</a:t>
                      </a:r>
                      <a:endParaRPr lang="en-IN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Lumbar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All except 5th -becomes lumbar arteries</a:t>
                      </a:r>
                      <a:endParaRPr lang="en-IN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5th</a:t>
                      </a:r>
                      <a:r>
                        <a:rPr lang="en-US" sz="2000" b="1" baseline="0" dirty="0" smtClean="0"/>
                        <a:t> Lumbar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Common iliac artery</a:t>
                      </a:r>
                      <a:endParaRPr lang="en-IN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Sacral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Lateral sacral artery</a:t>
                      </a:r>
                      <a:endParaRPr lang="en-IN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Arch sidedness</a:t>
            </a:r>
            <a:endParaRPr lang="en-IN" dirty="0"/>
          </a:p>
        </p:txBody>
      </p:sp>
      <p:pic>
        <p:nvPicPr>
          <p:cNvPr id="15362" name="Picture 2" descr="C:\Users\User\Desktop\Aortic arch anomalies\AA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5092725" cy="4680520"/>
          </a:xfrm>
          <a:prstGeom prst="rect">
            <a:avLst/>
          </a:prstGeom>
          <a:noFill/>
        </p:spPr>
      </p:pic>
      <p:pic>
        <p:nvPicPr>
          <p:cNvPr id="15363" name="Picture 3" descr="C:\Users\User\Desktop\Aortic arch anomalies\AA9 RT ARCH.JPG"/>
          <p:cNvPicPr>
            <a:picLocks noChangeAspect="1" noChangeArrowheads="1"/>
          </p:cNvPicPr>
          <p:nvPr/>
        </p:nvPicPr>
        <p:blipFill>
          <a:blip r:embed="rId3" cstate="print"/>
          <a:srcRect t="1724"/>
          <a:stretch>
            <a:fillRect/>
          </a:stretch>
        </p:blipFill>
        <p:spPr bwMode="auto">
          <a:xfrm>
            <a:off x="4734864" y="2204864"/>
            <a:ext cx="4409136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Edward's hypothetical double aortic arch model</a:t>
            </a:r>
            <a:endParaRPr lang="en-IN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44434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Anatomy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Branches</a:t>
            </a:r>
          </a:p>
          <a:p>
            <a:r>
              <a:rPr lang="en-US" dirty="0" err="1" smtClean="0"/>
              <a:t>Anastomoses</a:t>
            </a:r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9634" name="Picture 2" descr="C:\Users\User\Desktop\aorta-geeky-medi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280"/>
          <a:stretch>
            <a:fillRect/>
          </a:stretch>
        </p:blipFill>
        <p:spPr bwMode="auto">
          <a:xfrm>
            <a:off x="4788024" y="1124744"/>
            <a:ext cx="3960440" cy="5472608"/>
          </a:xfrm>
          <a:prstGeom prst="rect">
            <a:avLst/>
          </a:prstGeom>
          <a:noFill/>
        </p:spPr>
      </p:pic>
      <p:pic>
        <p:nvPicPr>
          <p:cNvPr id="69635" name="Picture 3" descr="C:\Users\User\Desktop\Schematic-of-the-Branches-of-the-Thoracic-and-Abdominal-Aorta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5"/>
            <a:ext cx="4536504" cy="6435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0658" name="Picture 2" descr="C:\Users\User\Desktop\Anastomosi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136904" cy="5189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682" name="Picture 2" descr="C:\Users\User\Desktop\Collateral-circulation-in-aortic-coarctation-modified-after-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647" y="1628800"/>
            <a:ext cx="8963926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2400" dirty="0" err="1" smtClean="0"/>
              <a:t>Hunault</a:t>
            </a:r>
            <a:r>
              <a:rPr lang="en-IN" sz="2400" dirty="0" smtClean="0"/>
              <a:t> in 1735- pathologic description of anomalous right </a:t>
            </a:r>
            <a:r>
              <a:rPr lang="en-IN" sz="2400" dirty="0" err="1" smtClean="0"/>
              <a:t>subclavian</a:t>
            </a:r>
            <a:r>
              <a:rPr lang="en-IN" sz="2400" dirty="0" smtClean="0"/>
              <a:t> artery. </a:t>
            </a:r>
          </a:p>
          <a:p>
            <a:r>
              <a:rPr lang="en-IN" sz="2400" dirty="0" smtClean="0"/>
              <a:t>Double aortic arch-</a:t>
            </a:r>
            <a:r>
              <a:rPr lang="en-IN" sz="2400" dirty="0" err="1" smtClean="0"/>
              <a:t>Hunault</a:t>
            </a:r>
            <a:r>
              <a:rPr lang="en-IN" sz="2400" dirty="0" smtClean="0"/>
              <a:t> 1735 </a:t>
            </a:r>
          </a:p>
          <a:p>
            <a:r>
              <a:rPr lang="en-IN" sz="2400" dirty="0" smtClean="0"/>
              <a:t>First report of clinical syndrome of vascular compression-Wolman 1939</a:t>
            </a:r>
          </a:p>
          <a:p>
            <a:r>
              <a:rPr lang="en-IN" sz="2400" dirty="0" err="1" smtClean="0"/>
              <a:t>Kommerel</a:t>
            </a:r>
            <a:r>
              <a:rPr lang="en-IN" sz="2400" dirty="0" smtClean="0"/>
              <a:t> in 1936 –</a:t>
            </a:r>
            <a:r>
              <a:rPr lang="en-IN" sz="2400" dirty="0" err="1" smtClean="0"/>
              <a:t>xray</a:t>
            </a:r>
            <a:r>
              <a:rPr lang="en-IN" sz="2400" dirty="0" smtClean="0"/>
              <a:t> findings of </a:t>
            </a:r>
            <a:r>
              <a:rPr lang="en-IN" sz="2400" dirty="0" err="1" smtClean="0"/>
              <a:t>anamolous</a:t>
            </a:r>
            <a:r>
              <a:rPr lang="en-IN" sz="2400" dirty="0" smtClean="0"/>
              <a:t> right </a:t>
            </a:r>
            <a:r>
              <a:rPr lang="en-IN" sz="2400" dirty="0" err="1" smtClean="0"/>
              <a:t>sca</a:t>
            </a:r>
            <a:r>
              <a:rPr lang="en-IN" sz="2400" dirty="0" smtClean="0"/>
              <a:t> </a:t>
            </a:r>
          </a:p>
          <a:p>
            <a:r>
              <a:rPr lang="en-IN" sz="2400" dirty="0" smtClean="0"/>
              <a:t>First division of a vascular ring -Gross in 1945 </a:t>
            </a:r>
          </a:p>
          <a:p>
            <a:r>
              <a:rPr lang="en-IN" sz="2400" dirty="0" smtClean="0"/>
              <a:t>First successful repair of interrupted aortic arch-Merrill et al. in 1957</a:t>
            </a:r>
            <a:endParaRPr lang="en-IN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Stewert's</a:t>
            </a:r>
            <a:r>
              <a:rPr lang="en-US" dirty="0" smtClean="0"/>
              <a:t> Anatomical Classification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1.Abnormal branching - of Lt Arch </a:t>
            </a:r>
          </a:p>
          <a:p>
            <a:endParaRPr lang="en-US" sz="2800" dirty="0" smtClean="0"/>
          </a:p>
          <a:p>
            <a:r>
              <a:rPr lang="en-US" sz="2800" dirty="0" smtClean="0"/>
              <a:t>2.Abnormal arch position -</a:t>
            </a:r>
            <a:r>
              <a:rPr lang="en-US" sz="2800" dirty="0" err="1" smtClean="0"/>
              <a:t>Rt</a:t>
            </a:r>
            <a:r>
              <a:rPr lang="en-US" sz="2800" dirty="0" smtClean="0"/>
              <a:t> </a:t>
            </a:r>
            <a:r>
              <a:rPr lang="en-US" sz="2800" dirty="0" err="1" smtClean="0"/>
              <a:t>Arch,Cervical</a:t>
            </a:r>
            <a:r>
              <a:rPr lang="en-US" sz="2800" dirty="0" smtClean="0"/>
              <a:t> Arch</a:t>
            </a:r>
          </a:p>
          <a:p>
            <a:endParaRPr lang="en-US" sz="2800" dirty="0" smtClean="0"/>
          </a:p>
          <a:p>
            <a:r>
              <a:rPr lang="en-US" sz="2800" dirty="0" smtClean="0"/>
              <a:t>3.Supernumary arches - </a:t>
            </a:r>
            <a:r>
              <a:rPr lang="en-US" sz="2800" dirty="0" err="1" smtClean="0"/>
              <a:t>DAA,Persistent</a:t>
            </a:r>
            <a:r>
              <a:rPr lang="en-US" sz="2800" dirty="0" smtClean="0"/>
              <a:t> 5th Arch</a:t>
            </a:r>
          </a:p>
          <a:p>
            <a:endParaRPr lang="en-US" sz="2800" dirty="0" smtClean="0"/>
          </a:p>
          <a:p>
            <a:r>
              <a:rPr lang="en-US" sz="2800" dirty="0" smtClean="0"/>
              <a:t>4.Interrupted aortic arch - </a:t>
            </a:r>
          </a:p>
          <a:p>
            <a:endParaRPr lang="en-US" sz="2800" dirty="0" smtClean="0"/>
          </a:p>
          <a:p>
            <a:r>
              <a:rPr lang="en-US" sz="2800" dirty="0" smtClean="0"/>
              <a:t>5.Anomalous origin of PA branches</a:t>
            </a:r>
            <a:endParaRPr lang="en-IN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Freedom's clinical classification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sz="2400" dirty="0" smtClean="0"/>
              <a:t>Vascular rings</a:t>
            </a:r>
          </a:p>
          <a:p>
            <a:r>
              <a:rPr lang="en-IN" sz="2400" dirty="0" smtClean="0"/>
              <a:t>Non ring vascular compression of the trachea, bronchi, or </a:t>
            </a:r>
            <a:r>
              <a:rPr lang="en-IN" sz="2400" dirty="0" err="1" smtClean="0"/>
              <a:t>esophagus</a:t>
            </a:r>
            <a:endParaRPr lang="en-IN" sz="2400" dirty="0" smtClean="0"/>
          </a:p>
          <a:p>
            <a:r>
              <a:rPr lang="en-IN" sz="2400" dirty="0" smtClean="0"/>
              <a:t> </a:t>
            </a:r>
            <a:r>
              <a:rPr lang="en-IN" sz="2400" dirty="0" err="1" smtClean="0"/>
              <a:t>Noncompressive</a:t>
            </a:r>
            <a:r>
              <a:rPr lang="en-IN" sz="2400" dirty="0" smtClean="0"/>
              <a:t> arch malformations</a:t>
            </a:r>
          </a:p>
          <a:p>
            <a:r>
              <a:rPr lang="en-IN" sz="2400" dirty="0" err="1" smtClean="0"/>
              <a:t>Ductal</a:t>
            </a:r>
            <a:r>
              <a:rPr lang="en-IN" sz="2400" dirty="0" smtClean="0"/>
              <a:t>-dependent arch anomalies including interrupted aortic arches  </a:t>
            </a:r>
          </a:p>
          <a:p>
            <a:r>
              <a:rPr lang="en-IN" sz="2400" dirty="0" smtClean="0"/>
              <a:t>Isolated </a:t>
            </a:r>
            <a:r>
              <a:rPr lang="en-IN" sz="2400" dirty="0" err="1" smtClean="0"/>
              <a:t>subclavian</a:t>
            </a:r>
            <a:r>
              <a:rPr lang="en-IN" sz="2400" dirty="0" smtClean="0"/>
              <a:t>, carotid, or </a:t>
            </a:r>
            <a:r>
              <a:rPr lang="en-IN" sz="2400" dirty="0" err="1" smtClean="0"/>
              <a:t>innominate</a:t>
            </a:r>
            <a:r>
              <a:rPr lang="en-IN" sz="2400" dirty="0" smtClean="0"/>
              <a:t> arteries</a:t>
            </a:r>
          </a:p>
          <a:p>
            <a:r>
              <a:rPr lang="en-IN" sz="2400" dirty="0" smtClean="0"/>
              <a:t> Genetic syndromes and associated abnormalities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Topic outline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51845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Embryology</a:t>
            </a:r>
          </a:p>
          <a:p>
            <a:r>
              <a:rPr lang="en-US" dirty="0" smtClean="0"/>
              <a:t>Anatomy</a:t>
            </a:r>
          </a:p>
          <a:p>
            <a:r>
              <a:rPr lang="en-US" dirty="0" smtClean="0"/>
              <a:t>Classification</a:t>
            </a:r>
          </a:p>
          <a:p>
            <a:r>
              <a:rPr lang="en-US" dirty="0" smtClean="0"/>
              <a:t>Individual anomalies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Clinical Presentations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7544" y="1844824"/>
          <a:ext cx="8229600" cy="4079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Aortic Arch </a:t>
                      </a:r>
                      <a:r>
                        <a:rPr lang="en-US" b="1" baseline="0" dirty="0" smtClean="0"/>
                        <a:t> Configuration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Clinical</a:t>
                      </a:r>
                      <a:r>
                        <a:rPr lang="en-US" b="1" baseline="0" dirty="0" smtClean="0"/>
                        <a:t> Presentation</a:t>
                      </a:r>
                      <a:endParaRPr lang="en-IN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1.LEFT</a:t>
                      </a:r>
                      <a:r>
                        <a:rPr lang="en-US" b="1" baseline="0" dirty="0" smtClean="0"/>
                        <a:t>  AORTIC ARCH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A.    Branching</a:t>
                      </a:r>
                      <a:r>
                        <a:rPr lang="en-US" b="1" baseline="0" dirty="0" smtClean="0"/>
                        <a:t> variants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Asymptomatic</a:t>
                      </a:r>
                      <a:endParaRPr lang="en-IN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B.    Aberrant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Rt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Subclavian</a:t>
                      </a:r>
                      <a:r>
                        <a:rPr lang="en-US" b="1" dirty="0" smtClean="0"/>
                        <a:t> 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Tracheoesophageal</a:t>
                      </a:r>
                      <a:r>
                        <a:rPr lang="en-US" b="1" baseline="0" dirty="0" smtClean="0"/>
                        <a:t> compression(Rare)</a:t>
                      </a:r>
                      <a:endParaRPr lang="en-IN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C.    Isolation</a:t>
                      </a:r>
                      <a:r>
                        <a:rPr lang="en-US" b="1" baseline="0" dirty="0" smtClean="0"/>
                        <a:t> of </a:t>
                      </a:r>
                      <a:r>
                        <a:rPr lang="en-US" b="1" baseline="0" dirty="0" err="1" smtClean="0"/>
                        <a:t>Rt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Subclavian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Subclavian</a:t>
                      </a:r>
                      <a:r>
                        <a:rPr lang="en-US" b="1" baseline="0" dirty="0" smtClean="0"/>
                        <a:t> steal</a:t>
                      </a:r>
                      <a:endParaRPr lang="en-IN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2.RIGHT</a:t>
                      </a:r>
                      <a:r>
                        <a:rPr lang="en-US" b="1" baseline="0" dirty="0" smtClean="0"/>
                        <a:t> AORTIC ARCH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A.</a:t>
                      </a:r>
                      <a:r>
                        <a:rPr lang="en-US" b="1" baseline="0" dirty="0" smtClean="0"/>
                        <a:t>     Mirror image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Symptomatic</a:t>
                      </a:r>
                      <a:r>
                        <a:rPr lang="en-US" b="1" baseline="0" dirty="0" smtClean="0"/>
                        <a:t> with other associated CHD</a:t>
                      </a:r>
                      <a:endParaRPr lang="en-IN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B.   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 Aberrant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Rt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Subclavian</a:t>
                      </a:r>
                      <a:r>
                        <a:rPr lang="en-US" b="1" dirty="0" smtClean="0"/>
                        <a:t>  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Tracheoesophageal</a:t>
                      </a:r>
                      <a:r>
                        <a:rPr lang="en-US" b="1" baseline="0" dirty="0" smtClean="0"/>
                        <a:t> compression(Rare)</a:t>
                      </a:r>
                      <a:endParaRPr lang="en-IN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C.     Isolation</a:t>
                      </a:r>
                      <a:r>
                        <a:rPr lang="en-US" b="1" baseline="0" dirty="0" smtClean="0"/>
                        <a:t> of </a:t>
                      </a:r>
                      <a:r>
                        <a:rPr lang="en-US" b="1" baseline="0" dirty="0" err="1" smtClean="0"/>
                        <a:t>Rt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Subclavian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Subclavian</a:t>
                      </a:r>
                      <a:r>
                        <a:rPr lang="en-US" b="1" baseline="0" dirty="0" smtClean="0"/>
                        <a:t> steal</a:t>
                      </a:r>
                      <a:endParaRPr lang="en-IN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3.DOUBLE</a:t>
                      </a:r>
                      <a:r>
                        <a:rPr lang="en-US" b="1" baseline="0" dirty="0" smtClean="0"/>
                        <a:t> AORTIC ARCH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Tracheoesophageal</a:t>
                      </a:r>
                      <a:r>
                        <a:rPr lang="en-US" b="1" dirty="0" smtClean="0"/>
                        <a:t> compression</a:t>
                      </a:r>
                      <a:endParaRPr lang="en-IN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4.CERVICAL</a:t>
                      </a:r>
                      <a:r>
                        <a:rPr lang="en-US" b="1" baseline="0" dirty="0" smtClean="0"/>
                        <a:t>  AORTIC ARCH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Neck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mass,pressure</a:t>
                      </a:r>
                      <a:r>
                        <a:rPr lang="en-US" b="1" baseline="0" dirty="0" smtClean="0"/>
                        <a:t> symptoms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5904656" cy="576064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 </a:t>
            </a:r>
            <a:r>
              <a:rPr lang="en-US" sz="2800" dirty="0"/>
              <a:t>B</a:t>
            </a:r>
            <a:r>
              <a:rPr lang="en-US" sz="2800" dirty="0" smtClean="0"/>
              <a:t>ranching variants</a:t>
            </a:r>
            <a:endParaRPr lang="en-IN" sz="2800" dirty="0"/>
          </a:p>
        </p:txBody>
      </p:sp>
      <p:pic>
        <p:nvPicPr>
          <p:cNvPr id="4" name="Picture 2" descr="C:\Users\User\Desktop\VARIANTS OF 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742" t="11109" r="50587" b="50625"/>
          <a:stretch>
            <a:fillRect/>
          </a:stretch>
        </p:blipFill>
        <p:spPr bwMode="auto">
          <a:xfrm>
            <a:off x="2123728" y="764704"/>
            <a:ext cx="2520280" cy="2901922"/>
          </a:xfrm>
          <a:prstGeom prst="rect">
            <a:avLst/>
          </a:prstGeom>
          <a:noFill/>
        </p:spPr>
      </p:pic>
      <p:pic>
        <p:nvPicPr>
          <p:cNvPr id="17410" name="Picture 2" descr="C:\Users\User\Desktop\lt verteb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024336" cy="3348372"/>
          </a:xfrm>
          <a:prstGeom prst="rect">
            <a:avLst/>
          </a:prstGeom>
          <a:noFill/>
        </p:spPr>
      </p:pic>
      <p:pic>
        <p:nvPicPr>
          <p:cNvPr id="17411" name="Picture 3" descr="C:\Users\User\Desktop\fgg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645024"/>
            <a:ext cx="6166440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Separate origin of vertebral artery</a:t>
            </a:r>
            <a:endParaRPr lang="en-IN" dirty="0"/>
          </a:p>
        </p:txBody>
      </p:sp>
      <p:pic>
        <p:nvPicPr>
          <p:cNvPr id="16386" name="Picture 2" descr="C:\Users\User\Desktop\Aortic arch anomalies\SEPERATE ORIGIN OF VERTEBRAL ART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693"/>
          <a:stretch>
            <a:fillRect/>
          </a:stretch>
        </p:blipFill>
        <p:spPr bwMode="auto">
          <a:xfrm>
            <a:off x="2483768" y="1700808"/>
            <a:ext cx="4032448" cy="4771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Bovine arch variant in humans</a:t>
            </a:r>
            <a:endParaRPr lang="en-IN" dirty="0"/>
          </a:p>
        </p:txBody>
      </p:sp>
      <p:pic>
        <p:nvPicPr>
          <p:cNvPr id="12290" name="Picture 2" descr="C:\Users\User\Desktop\Aortic arch anomalies\lEFT ARCH VARIANT 1 COMMON BC TRUN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5112568" cy="5045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True bovine arch -Uncommon</a:t>
            </a:r>
            <a:endParaRPr lang="en-IN" dirty="0"/>
          </a:p>
        </p:txBody>
      </p:sp>
      <p:pic>
        <p:nvPicPr>
          <p:cNvPr id="18434" name="Picture 2" descr="C:\Users\User\Desktop\c98632056b98bc26330914032f7f26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24" r="24102"/>
          <a:stretch>
            <a:fillRect/>
          </a:stretch>
        </p:blipFill>
        <p:spPr bwMode="auto">
          <a:xfrm>
            <a:off x="2627784" y="1484784"/>
            <a:ext cx="3672408" cy="5336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Left aortic arch with aberrant right </a:t>
            </a:r>
            <a:r>
              <a:rPr lang="en-US" sz="2800" dirty="0" err="1" smtClean="0"/>
              <a:t>subclavian</a:t>
            </a:r>
            <a:r>
              <a:rPr lang="en-US" sz="2800" dirty="0" smtClean="0"/>
              <a:t>(ARSA)</a:t>
            </a:r>
            <a:endParaRPr lang="en-IN" sz="2800" dirty="0"/>
          </a:p>
        </p:txBody>
      </p:sp>
      <p:pic>
        <p:nvPicPr>
          <p:cNvPr id="19458" name="Picture 2" descr="C:\Users\User\Desktop\Aortic arch anomalies\Aberrant RS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36162"/>
            <a:ext cx="4896544" cy="5673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Embryology</a:t>
            </a:r>
            <a:endParaRPr lang="en-IN" dirty="0"/>
          </a:p>
        </p:txBody>
      </p:sp>
      <p:pic>
        <p:nvPicPr>
          <p:cNvPr id="20482" name="Picture 2" descr="C:\Users\User\Desktop\Aortic arch anomalies\Embryology of RSCA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20"/>
          <a:stretch>
            <a:fillRect/>
          </a:stretch>
        </p:blipFill>
        <p:spPr bwMode="auto">
          <a:xfrm>
            <a:off x="0" y="1412776"/>
            <a:ext cx="5112568" cy="4816964"/>
          </a:xfrm>
          <a:prstGeom prst="rect">
            <a:avLst/>
          </a:prstGeom>
          <a:noFill/>
        </p:spPr>
      </p:pic>
      <p:pic>
        <p:nvPicPr>
          <p:cNvPr id="20484" name="Picture 4" descr="C:\Users\User\Desktop\Aortic arch anomalies\ersca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199" y="1916832"/>
            <a:ext cx="4560801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C:\Users\User\Desktop\Aortic arch anomalies\ersca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3617112" cy="3384376"/>
          </a:xfrm>
          <a:prstGeom prst="rect">
            <a:avLst/>
          </a:prstGeom>
          <a:noFill/>
        </p:spPr>
      </p:pic>
      <p:pic>
        <p:nvPicPr>
          <p:cNvPr id="10243" name="Picture 3" descr="C:\Users\User\Desktop\Aortic arch anomalies\ersca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6632"/>
            <a:ext cx="3590925" cy="3190875"/>
          </a:xfrm>
          <a:prstGeom prst="rect">
            <a:avLst/>
          </a:prstGeom>
          <a:noFill/>
        </p:spPr>
      </p:pic>
      <p:pic>
        <p:nvPicPr>
          <p:cNvPr id="10244" name="Picture 4" descr="C:\Users\User\Desktop\Aortic arch anomalies\ersca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457575"/>
            <a:ext cx="3724275" cy="3400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Left arch with </a:t>
            </a:r>
            <a:r>
              <a:rPr lang="en-US" dirty="0" err="1" smtClean="0"/>
              <a:t>diverticulum</a:t>
            </a:r>
            <a:endParaRPr lang="en-IN" dirty="0"/>
          </a:p>
        </p:txBody>
      </p:sp>
      <p:pic>
        <p:nvPicPr>
          <p:cNvPr id="24578" name="Picture 2" descr="C:\Users\User\Desktop\Aortic arch anomalies\embryology of diverticulum of komer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1" y="2492896"/>
            <a:ext cx="3965781" cy="3691929"/>
          </a:xfrm>
          <a:prstGeom prst="rect">
            <a:avLst/>
          </a:prstGeom>
          <a:noFill/>
        </p:spPr>
      </p:pic>
      <p:pic>
        <p:nvPicPr>
          <p:cNvPr id="24579" name="Picture 3" descr="C:\Users\User\Desktop\Aortic arch anomalies\diverticulum of komerel.JPG"/>
          <p:cNvPicPr>
            <a:picLocks noChangeAspect="1" noChangeArrowheads="1"/>
          </p:cNvPicPr>
          <p:nvPr/>
        </p:nvPicPr>
        <p:blipFill>
          <a:blip r:embed="rId3" cstate="print"/>
          <a:srcRect l="1943" t="1887"/>
          <a:stretch>
            <a:fillRect/>
          </a:stretch>
        </p:blipFill>
        <p:spPr bwMode="auto">
          <a:xfrm>
            <a:off x="971601" y="2492896"/>
            <a:ext cx="3600400" cy="3709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5602" name="Picture 2" descr="C:\Users\User\Desktop\Aortic arch anomalies\embryology of komerel diverticul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1"/>
            <a:ext cx="6408712" cy="4992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Embryology-Sequence of Events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323528" y="1556792"/>
            <a:ext cx="8496944" cy="5078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u="sng" dirty="0" smtClean="0"/>
              <a:t>Day I8 </a:t>
            </a:r>
            <a:r>
              <a:rPr lang="en-US" sz="3600" dirty="0" smtClean="0"/>
              <a:t>-  Cardiac precursor cells seen in the form of blood islands</a:t>
            </a:r>
          </a:p>
          <a:p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b="1" u="sng" dirty="0" smtClean="0"/>
              <a:t>Day 20</a:t>
            </a:r>
            <a:r>
              <a:rPr lang="en-US" sz="3600" dirty="0" smtClean="0"/>
              <a:t>  - First </a:t>
            </a:r>
            <a:r>
              <a:rPr lang="en-US" sz="3600" dirty="0" err="1" smtClean="0"/>
              <a:t>intraembryonic</a:t>
            </a:r>
            <a:r>
              <a:rPr lang="en-US" sz="3600" dirty="0" smtClean="0"/>
              <a:t> blood vessels</a:t>
            </a:r>
          </a:p>
          <a:p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b="1" u="sng" dirty="0" smtClean="0"/>
              <a:t>Day 21</a:t>
            </a:r>
            <a:r>
              <a:rPr lang="en-US" sz="3600" dirty="0" smtClean="0"/>
              <a:t>- Folding, heart tube  </a:t>
            </a:r>
            <a:r>
              <a:rPr lang="en-US" sz="3600" dirty="0" err="1" smtClean="0"/>
              <a:t>formation,looping</a:t>
            </a:r>
            <a:r>
              <a:rPr lang="en-US" sz="36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3600" b="1" u="sng" dirty="0" smtClean="0"/>
              <a:t>Day 22 </a:t>
            </a:r>
            <a:r>
              <a:rPr lang="en-US" sz="3600" dirty="0" smtClean="0"/>
              <a:t>– heart starts to beat</a:t>
            </a:r>
          </a:p>
          <a:p>
            <a:pPr>
              <a:buFont typeface="Arial" pitchFamily="34" charset="0"/>
              <a:buChar char="•"/>
            </a:pPr>
            <a:r>
              <a:rPr lang="en-US" sz="3600" b="1" u="sng" dirty="0" smtClean="0"/>
              <a:t>Day 28 </a:t>
            </a:r>
            <a:r>
              <a:rPr lang="en-US" sz="3600" dirty="0" smtClean="0"/>
              <a:t>– embryonic circulation established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Edward's model</a:t>
            </a:r>
            <a:endParaRPr lang="en-IN" dirty="0"/>
          </a:p>
        </p:txBody>
      </p:sp>
      <p:pic>
        <p:nvPicPr>
          <p:cNvPr id="11266" name="Picture 2" descr="C:\Users\User\Desktop\ars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69" y="1814518"/>
            <a:ext cx="8594049" cy="4278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Left arch with isolation of  right </a:t>
            </a:r>
            <a:r>
              <a:rPr lang="en-US" sz="2800" dirty="0" err="1" smtClean="0"/>
              <a:t>subclavian</a:t>
            </a:r>
            <a:r>
              <a:rPr lang="en-US" sz="2800" dirty="0" smtClean="0"/>
              <a:t> artery </a:t>
            </a:r>
            <a:endParaRPr lang="en-IN" sz="2800" dirty="0"/>
          </a:p>
        </p:txBody>
      </p:sp>
      <p:pic>
        <p:nvPicPr>
          <p:cNvPr id="13314" name="Picture 2" descr="C:\Users\User\Desktop\Aortic arch anomalies\left arch with isolated S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84784"/>
            <a:ext cx="4680520" cy="5176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 descr="C:\Users\User\Desktop\Aortic arch anomalies\left arch with isolated SCA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3794171" cy="3816424"/>
          </a:xfrm>
          <a:prstGeom prst="rect">
            <a:avLst/>
          </a:prstGeom>
          <a:noFill/>
        </p:spPr>
      </p:pic>
      <p:pic>
        <p:nvPicPr>
          <p:cNvPr id="15363" name="Picture 3" descr="C:\Users\User\Desktop\Aortic arch anomalies\ISOLATED SCA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20888"/>
            <a:ext cx="3641548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Left arch with isolation of  right </a:t>
            </a:r>
            <a:r>
              <a:rPr lang="en-US" sz="2800" dirty="0" err="1" smtClean="0"/>
              <a:t>subclavian</a:t>
            </a:r>
            <a:r>
              <a:rPr lang="en-US" sz="2800" dirty="0" smtClean="0"/>
              <a:t> artery </a:t>
            </a:r>
            <a:endParaRPr lang="en-IN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smtClean="0"/>
              <a:t>Rare</a:t>
            </a:r>
          </a:p>
          <a:p>
            <a:r>
              <a:rPr lang="en-US" sz="2800" dirty="0" smtClean="0"/>
              <a:t>SCA arises from </a:t>
            </a:r>
            <a:r>
              <a:rPr lang="en-US" sz="2800" dirty="0" err="1" smtClean="0"/>
              <a:t>ductus</a:t>
            </a:r>
            <a:r>
              <a:rPr lang="en-US" sz="2800" dirty="0" smtClean="0"/>
              <a:t> </a:t>
            </a:r>
            <a:r>
              <a:rPr lang="en-US" sz="2800" dirty="0" err="1" smtClean="0"/>
              <a:t>arteriosus</a:t>
            </a:r>
            <a:endParaRPr lang="en-US" sz="2800" dirty="0" smtClean="0"/>
          </a:p>
          <a:p>
            <a:r>
              <a:rPr lang="en-US" sz="2800" dirty="0" smtClean="0"/>
              <a:t>If PDA </a:t>
            </a:r>
            <a:r>
              <a:rPr lang="en-US" sz="2800" dirty="0" err="1" smtClean="0"/>
              <a:t>closes,retrograde</a:t>
            </a:r>
            <a:r>
              <a:rPr lang="en-US" sz="2800" dirty="0" smtClean="0"/>
              <a:t> flow from vertebral artery via circle of </a:t>
            </a:r>
            <a:r>
              <a:rPr lang="en-US" sz="2800" dirty="0" err="1" smtClean="0"/>
              <a:t>willis</a:t>
            </a:r>
            <a:endParaRPr lang="en-US" sz="2800" dirty="0" smtClean="0"/>
          </a:p>
          <a:p>
            <a:r>
              <a:rPr lang="en-US" sz="2800" dirty="0" err="1" smtClean="0"/>
              <a:t>Subclavian</a:t>
            </a:r>
            <a:r>
              <a:rPr lang="en-US" sz="2800" dirty="0" smtClean="0"/>
              <a:t> steal</a:t>
            </a:r>
          </a:p>
          <a:p>
            <a:r>
              <a:rPr lang="en-US" sz="2800" dirty="0" smtClean="0"/>
              <a:t>Treatment - Re implantation of SCA to aorta</a:t>
            </a:r>
            <a:endParaRPr lang="en-IN" sz="2800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Right Aortic Arch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Associated with CHD -mainly </a:t>
            </a:r>
            <a:r>
              <a:rPr lang="en-US" sz="2400" dirty="0" err="1" smtClean="0"/>
              <a:t>conotruncal</a:t>
            </a:r>
            <a:r>
              <a:rPr lang="en-US" sz="2400" dirty="0" smtClean="0"/>
              <a:t> anomalies</a:t>
            </a:r>
          </a:p>
          <a:p>
            <a:pPr>
              <a:buNone/>
            </a:pPr>
            <a:r>
              <a:rPr lang="en-US" sz="2400" dirty="0" smtClean="0"/>
              <a:t>                TOF -13-34%</a:t>
            </a:r>
          </a:p>
          <a:p>
            <a:pPr>
              <a:buNone/>
            </a:pPr>
            <a:r>
              <a:rPr lang="en-US" sz="2400" dirty="0" smtClean="0"/>
              <a:t>                </a:t>
            </a:r>
            <a:r>
              <a:rPr lang="en-US" sz="2400" dirty="0" err="1" smtClean="0"/>
              <a:t>Truncus</a:t>
            </a:r>
            <a:r>
              <a:rPr lang="en-US" sz="2400" dirty="0" smtClean="0"/>
              <a:t> </a:t>
            </a:r>
            <a:r>
              <a:rPr lang="en-US" sz="2400" dirty="0" err="1" smtClean="0"/>
              <a:t>arteriosus</a:t>
            </a:r>
            <a:r>
              <a:rPr lang="en-US" sz="2400" dirty="0" smtClean="0"/>
              <a:t> -50% max incidence</a:t>
            </a:r>
          </a:p>
          <a:p>
            <a:pPr>
              <a:buNone/>
            </a:pPr>
            <a:r>
              <a:rPr lang="en-US" sz="2400" dirty="0" smtClean="0"/>
              <a:t>                TGA</a:t>
            </a:r>
          </a:p>
          <a:p>
            <a:pPr>
              <a:buNone/>
            </a:pPr>
            <a:r>
              <a:rPr lang="en-US" sz="2400" dirty="0" smtClean="0"/>
              <a:t>                VSD </a:t>
            </a:r>
            <a:r>
              <a:rPr lang="en-US" sz="2400" dirty="0" err="1" smtClean="0"/>
              <a:t>PS,Pulm.atresia,DORV</a:t>
            </a:r>
            <a:endParaRPr lang="en-US" sz="2400" dirty="0" smtClean="0"/>
          </a:p>
          <a:p>
            <a:r>
              <a:rPr lang="en-US" sz="2400" dirty="0" smtClean="0"/>
              <a:t>4 Major patterns</a:t>
            </a:r>
          </a:p>
          <a:p>
            <a:r>
              <a:rPr lang="en-US" sz="2400" dirty="0" smtClean="0"/>
              <a:t>1.Mirror image branching</a:t>
            </a:r>
          </a:p>
          <a:p>
            <a:r>
              <a:rPr lang="en-US" sz="2400" dirty="0" smtClean="0"/>
              <a:t>2.Retroesophageal LSCA</a:t>
            </a:r>
          </a:p>
          <a:p>
            <a:r>
              <a:rPr lang="en-US" sz="2400" dirty="0" smtClean="0"/>
              <a:t>3.Retroesophageal </a:t>
            </a:r>
            <a:r>
              <a:rPr lang="en-US" sz="2400" dirty="0" err="1" smtClean="0"/>
              <a:t>Diverticulum</a:t>
            </a:r>
            <a:endParaRPr lang="en-US" sz="2400" dirty="0" smtClean="0"/>
          </a:p>
          <a:p>
            <a:r>
              <a:rPr lang="en-US" sz="2400" dirty="0" smtClean="0"/>
              <a:t>4.Circumflex aorta with </a:t>
            </a:r>
            <a:r>
              <a:rPr lang="en-US" sz="2400" dirty="0" err="1" smtClean="0"/>
              <a:t>rt</a:t>
            </a:r>
            <a:r>
              <a:rPr lang="en-US" sz="2400" dirty="0" smtClean="0"/>
              <a:t> arch</a:t>
            </a:r>
            <a:endParaRPr lang="en-IN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Rt</a:t>
            </a:r>
            <a:r>
              <a:rPr lang="en-US" dirty="0" smtClean="0"/>
              <a:t> aortic arch is rare with</a:t>
            </a:r>
          </a:p>
          <a:p>
            <a:pPr>
              <a:buNone/>
            </a:pPr>
            <a:r>
              <a:rPr lang="en-US" dirty="0" smtClean="0"/>
              <a:t>       </a:t>
            </a:r>
          </a:p>
          <a:p>
            <a:pPr>
              <a:buNone/>
            </a:pPr>
            <a:r>
              <a:rPr lang="en-US" dirty="0" smtClean="0"/>
              <a:t>         CCTGA</a:t>
            </a:r>
          </a:p>
          <a:p>
            <a:pPr>
              <a:buNone/>
            </a:pPr>
            <a:r>
              <a:rPr lang="en-US" dirty="0" smtClean="0"/>
              <a:t>         LVOT Obstruction-cong AS</a:t>
            </a:r>
          </a:p>
          <a:p>
            <a:pPr>
              <a:buNone/>
            </a:pPr>
            <a:r>
              <a:rPr lang="en-US" dirty="0" smtClean="0"/>
              <a:t>         HLHS</a:t>
            </a:r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 smtClean="0"/>
              <a:t>Rt</a:t>
            </a:r>
            <a:r>
              <a:rPr lang="en-US" sz="3600" dirty="0" smtClean="0"/>
              <a:t> Arch with mirror image branching</a:t>
            </a:r>
            <a:endParaRPr lang="en-IN" sz="3600" dirty="0"/>
          </a:p>
        </p:txBody>
      </p:sp>
      <p:pic>
        <p:nvPicPr>
          <p:cNvPr id="18434" name="Picture 2" descr="C:\Users\User\Desktop\DSF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33464"/>
            <a:ext cx="4479926" cy="4824536"/>
          </a:xfrm>
          <a:prstGeom prst="rect">
            <a:avLst/>
          </a:prstGeom>
          <a:noFill/>
        </p:spPr>
      </p:pic>
      <p:pic>
        <p:nvPicPr>
          <p:cNvPr id="18435" name="Picture 3" descr="C:\Users\User\Desktop\Aortic arch anomalies\embryology rt arch with mirror 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80928"/>
            <a:ext cx="4155031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1506" name="Picture 2" descr="C:\Users\User\Desktop\Aortic arch anomalies\rt arch with mirror image b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960" b="4516"/>
          <a:stretch>
            <a:fillRect/>
          </a:stretch>
        </p:blipFill>
        <p:spPr bwMode="auto">
          <a:xfrm>
            <a:off x="395536" y="764704"/>
            <a:ext cx="7560840" cy="5881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 smtClean="0"/>
              <a:t>Rt</a:t>
            </a:r>
            <a:r>
              <a:rPr lang="en-US" sz="3600" dirty="0" smtClean="0"/>
              <a:t> arch with </a:t>
            </a:r>
            <a:r>
              <a:rPr lang="en-US" sz="3600" dirty="0" err="1" smtClean="0"/>
              <a:t>retroesophageal</a:t>
            </a:r>
            <a:r>
              <a:rPr lang="en-US" sz="3600" dirty="0" smtClean="0"/>
              <a:t> LSCA</a:t>
            </a:r>
            <a:endParaRPr lang="en-IN" sz="3600" dirty="0"/>
          </a:p>
        </p:txBody>
      </p:sp>
      <p:pic>
        <p:nvPicPr>
          <p:cNvPr id="19458" name="Picture 2" descr="C:\Users\User\Desktop\Aortic arch anomalies\RT ARCH WITH RETROESOPHAGEAL LS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118"/>
          <a:stretch>
            <a:fillRect/>
          </a:stretch>
        </p:blipFill>
        <p:spPr bwMode="auto">
          <a:xfrm>
            <a:off x="2267744" y="1508952"/>
            <a:ext cx="4464496" cy="5213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Rt</a:t>
            </a:r>
            <a:r>
              <a:rPr lang="en-US" dirty="0" smtClean="0"/>
              <a:t> arch with </a:t>
            </a:r>
            <a:r>
              <a:rPr lang="en-US" dirty="0" err="1" smtClean="0"/>
              <a:t>retroesophageal</a:t>
            </a:r>
            <a:r>
              <a:rPr lang="en-US" dirty="0" smtClean="0"/>
              <a:t> LSCA</a:t>
            </a:r>
            <a:endParaRPr lang="en-IN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708920"/>
            <a:ext cx="482658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32480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 b="771"/>
          <a:stretch>
            <a:fillRect/>
          </a:stretch>
        </p:blipFill>
        <p:spPr bwMode="auto">
          <a:xfrm>
            <a:off x="1547664" y="188640"/>
            <a:ext cx="6225189" cy="652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779912" y="0"/>
            <a:ext cx="1296144" cy="19168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275856" y="4077072"/>
            <a:ext cx="2088232" cy="20882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32480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2302" y="2348880"/>
            <a:ext cx="524169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32480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20888"/>
            <a:ext cx="48482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Rt</a:t>
            </a:r>
            <a:r>
              <a:rPr lang="en-US" dirty="0" smtClean="0"/>
              <a:t> Arch with </a:t>
            </a:r>
            <a:r>
              <a:rPr lang="en-US" dirty="0" err="1" smtClean="0"/>
              <a:t>diverticulum</a:t>
            </a:r>
            <a:endParaRPr lang="en-IN" dirty="0"/>
          </a:p>
        </p:txBody>
      </p:sp>
      <p:pic>
        <p:nvPicPr>
          <p:cNvPr id="20482" name="Picture 2" descr="C:\Users\User\Desktop\Aortic arch anomalies\RT ARCH KOMERREL DIVERTICUL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72816"/>
            <a:ext cx="4536504" cy="473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Circumflex aorta with Lt Arch</a:t>
            </a:r>
            <a:endParaRPr lang="en-IN" dirty="0"/>
          </a:p>
        </p:txBody>
      </p:sp>
      <p:pic>
        <p:nvPicPr>
          <p:cNvPr id="23554" name="Picture 2" descr="C:\Users\User\Desktop\Aortic arch anomalies\Circumflex aor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6792"/>
            <a:ext cx="4778404" cy="49714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6626" name="Picture 2" descr="C:\Users\User\Desktop\Aortic arch anomalies\circumflex aorta embryolog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257" y="188640"/>
            <a:ext cx="3531712" cy="3376046"/>
          </a:xfrm>
          <a:prstGeom prst="rect">
            <a:avLst/>
          </a:prstGeom>
          <a:noFill/>
        </p:spPr>
      </p:pic>
      <p:pic>
        <p:nvPicPr>
          <p:cNvPr id="26627" name="Picture 3" descr="C:\Users\User\Desktop\Aortic arch anomalies\circumflex aorta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3672408" cy="3544071"/>
          </a:xfrm>
          <a:prstGeom prst="rect">
            <a:avLst/>
          </a:prstGeom>
          <a:noFill/>
        </p:spPr>
      </p:pic>
      <p:pic>
        <p:nvPicPr>
          <p:cNvPr id="26628" name="Picture 4" descr="C:\Users\User\Desktop\Aortic arch anomalies\circumflex aorta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645024"/>
            <a:ext cx="3265792" cy="3212976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6156176" y="2924944"/>
            <a:ext cx="1080120" cy="720080"/>
          </a:xfrm>
          <a:prstGeom prst="ellipse">
            <a:avLst/>
          </a:prstGeom>
          <a:noFill/>
          <a:ln>
            <a:solidFill>
              <a:schemeClr val="tx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6629" name="Picture 5" descr="C:\Users\User\Desktop\aSzdxd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73016"/>
            <a:ext cx="2952328" cy="3228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7650" name="Picture 2" descr="C:\Users\User\Desktop\asdzxs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988840"/>
            <a:ext cx="4934883" cy="3456384"/>
          </a:xfrm>
          <a:prstGeom prst="rect">
            <a:avLst/>
          </a:prstGeom>
          <a:noFill/>
        </p:spPr>
      </p:pic>
      <p:pic>
        <p:nvPicPr>
          <p:cNvPr id="5" name="Picture 3" descr="C:\Users\User\Desktop\Aortic arch anomalies\circumflex aorta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3744416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8674" name="Picture 2" descr="C:\Users\User\Desktop\zxcvbnvsxc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5726372" cy="3888432"/>
          </a:xfrm>
          <a:prstGeom prst="rect">
            <a:avLst/>
          </a:prstGeom>
          <a:noFill/>
        </p:spPr>
      </p:pic>
      <p:pic>
        <p:nvPicPr>
          <p:cNvPr id="5" name="Picture 5" descr="C:\Users\User\Desktop\aSzdxd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132856"/>
            <a:ext cx="2952328" cy="3228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Circumflex aorta with </a:t>
            </a:r>
            <a:r>
              <a:rPr lang="en-US" dirty="0" err="1" smtClean="0"/>
              <a:t>Rt</a:t>
            </a:r>
            <a:r>
              <a:rPr lang="en-US" dirty="0" smtClean="0"/>
              <a:t> arch</a:t>
            </a:r>
            <a:endParaRPr lang="en-IN" dirty="0"/>
          </a:p>
        </p:txBody>
      </p:sp>
      <p:pic>
        <p:nvPicPr>
          <p:cNvPr id="29698" name="Picture 2" descr="C:\Users\User\Desktop\Aortic arch anomalies\Circumflex rt aor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625949" cy="4462706"/>
          </a:xfrm>
          <a:prstGeom prst="rect">
            <a:avLst/>
          </a:prstGeom>
          <a:noFill/>
        </p:spPr>
      </p:pic>
      <p:pic>
        <p:nvPicPr>
          <p:cNvPr id="29699" name="Picture 3" descr="C:\Users\User\Desktop\Aortic arch anomalies\circumflex rt aorta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4057822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22" name="Picture 2" descr="C:\Users\User\Desktop\Aortic arch anomalies\rt circumflex aorta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6" t="12647" b="6255"/>
          <a:stretch>
            <a:fillRect/>
          </a:stretch>
        </p:blipFill>
        <p:spPr bwMode="auto">
          <a:xfrm>
            <a:off x="-56220" y="1844824"/>
            <a:ext cx="9200220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Double aortic arch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Both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0000"/>
                </a:solidFill>
              </a:rPr>
              <a:t>L</a:t>
            </a:r>
            <a:r>
              <a:rPr lang="en-US" sz="2800" dirty="0" smtClean="0"/>
              <a:t> arches persist</a:t>
            </a:r>
          </a:p>
          <a:p>
            <a:r>
              <a:rPr lang="en-US" sz="2800" dirty="0" smtClean="0"/>
              <a:t>Most common of the vascular rings(55%)</a:t>
            </a:r>
          </a:p>
          <a:p>
            <a:r>
              <a:rPr lang="en-US" sz="2800" dirty="0" smtClean="0"/>
              <a:t>Types</a:t>
            </a:r>
          </a:p>
          <a:p>
            <a:pPr>
              <a:buNone/>
            </a:pPr>
            <a:r>
              <a:rPr lang="en-US" sz="2800" dirty="0" smtClean="0"/>
              <a:t>(1) Balanced - both arches dominant(equal size)</a:t>
            </a:r>
          </a:p>
          <a:p>
            <a:pPr>
              <a:buNone/>
            </a:pPr>
            <a:r>
              <a:rPr lang="en-US" sz="2800" dirty="0" smtClean="0"/>
              <a:t>(2) Right Arch dominant and Left partially </a:t>
            </a:r>
            <a:r>
              <a:rPr lang="en-US" sz="2800" dirty="0" err="1" smtClean="0"/>
              <a:t>atretic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(3) Left  Arch dominant and right partially </a:t>
            </a:r>
            <a:r>
              <a:rPr lang="en-US" sz="2800" dirty="0" err="1" smtClean="0"/>
              <a:t>atretic</a:t>
            </a:r>
            <a:endParaRPr lang="en-US" sz="2800" dirty="0" smtClean="0"/>
          </a:p>
          <a:p>
            <a:r>
              <a:rPr lang="en-US" sz="2800" dirty="0" smtClean="0"/>
              <a:t>Not usually </a:t>
            </a:r>
            <a:r>
              <a:rPr lang="en-US" sz="2800" dirty="0" err="1" smtClean="0"/>
              <a:t>a/w</a:t>
            </a:r>
            <a:r>
              <a:rPr lang="en-US" sz="2800" dirty="0" smtClean="0"/>
              <a:t> other </a:t>
            </a:r>
            <a:r>
              <a:rPr lang="en-US" sz="2800" dirty="0" err="1" smtClean="0"/>
              <a:t>cong.heart</a:t>
            </a:r>
            <a:r>
              <a:rPr lang="en-US" sz="2800" dirty="0" smtClean="0"/>
              <a:t> defects</a:t>
            </a:r>
          </a:p>
          <a:p>
            <a:r>
              <a:rPr lang="en-US" sz="2800" dirty="0" err="1" smtClean="0"/>
              <a:t>Trisomy</a:t>
            </a:r>
            <a:r>
              <a:rPr lang="en-US" sz="2800" dirty="0" smtClean="0"/>
              <a:t> 21,18,TOF,VSD -Only in 10 %</a:t>
            </a:r>
            <a:endParaRPr lang="en-IN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The Cardiac Neural crest</a:t>
            </a:r>
            <a:endParaRPr lang="en-IN" dirty="0"/>
          </a:p>
        </p:txBody>
      </p:sp>
      <p:pic>
        <p:nvPicPr>
          <p:cNvPr id="3074" name="Picture 2" descr="C:\Users\User\Desktop\800px-Cardiac_Neural_Crest_Migrat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78"/>
          <a:stretch>
            <a:fillRect/>
          </a:stretch>
        </p:blipFill>
        <p:spPr bwMode="auto">
          <a:xfrm>
            <a:off x="539552" y="1412777"/>
            <a:ext cx="7998381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User\Desktop\DAA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2060848"/>
            <a:ext cx="9197461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User\Desktop\dadass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224088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Embryology</a:t>
            </a:r>
            <a:endParaRPr lang="en-IN" dirty="0"/>
          </a:p>
        </p:txBody>
      </p:sp>
      <p:pic>
        <p:nvPicPr>
          <p:cNvPr id="3074" name="Picture 2" descr="C:\Users\User\Desktop\DAA EMBRYOLOG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4752908" cy="4248472"/>
          </a:xfrm>
          <a:prstGeom prst="rect">
            <a:avLst/>
          </a:prstGeom>
          <a:noFill/>
        </p:spPr>
      </p:pic>
      <p:pic>
        <p:nvPicPr>
          <p:cNvPr id="3075" name="Picture 3" descr="C:\Users\User\Desktop\DAA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754" y="2492896"/>
            <a:ext cx="4516246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644008" cy="374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045" y="0"/>
            <a:ext cx="4668955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60996"/>
            <a:ext cx="4427984" cy="319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48296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0" y="1844824"/>
            <a:ext cx="49339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680520" cy="306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883" y="116632"/>
            <a:ext cx="446111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69951"/>
            <a:ext cx="4283968" cy="358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3737" y="3356992"/>
            <a:ext cx="4850263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Double aortic arch with </a:t>
            </a:r>
            <a:br>
              <a:rPr lang="en-US" sz="3200" dirty="0" smtClean="0"/>
            </a:br>
            <a:r>
              <a:rPr lang="en-US" sz="3200" dirty="0" smtClean="0"/>
              <a:t>Type A of IAA</a:t>
            </a:r>
            <a:endParaRPr lang="en-IN" sz="3200" dirty="0"/>
          </a:p>
        </p:txBody>
      </p:sp>
      <p:pic>
        <p:nvPicPr>
          <p:cNvPr id="4098" name="Picture 2" descr="C:\Users\User\Desktop\DAA with type A I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21"/>
          <a:stretch>
            <a:fillRect/>
          </a:stretch>
        </p:blipFill>
        <p:spPr bwMode="auto">
          <a:xfrm>
            <a:off x="1547664" y="1484784"/>
            <a:ext cx="5976664" cy="5168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83968" cy="356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644008" cy="340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627126"/>
            <a:ext cx="4248472" cy="323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2808312" cy="324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88640"/>
            <a:ext cx="518267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 r="25537"/>
          <a:stretch>
            <a:fillRect/>
          </a:stretch>
        </p:blipFill>
        <p:spPr bwMode="auto">
          <a:xfrm>
            <a:off x="-1" y="3861048"/>
            <a:ext cx="3783123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DAA with Type A IAA</a:t>
            </a:r>
            <a:endParaRPr lang="en-IN" dirty="0"/>
          </a:p>
        </p:txBody>
      </p:sp>
      <p:pic>
        <p:nvPicPr>
          <p:cNvPr id="5123" name="Picture 3" descr="C:\Users\User\Desktop\daa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76872"/>
            <a:ext cx="4018715" cy="38884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2564904"/>
            <a:ext cx="324036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Similar to RT arch with mirror image branch and left DTA</a:t>
            </a:r>
          </a:p>
          <a:p>
            <a:endParaRPr lang="en-US" dirty="0" smtClean="0"/>
          </a:p>
          <a:p>
            <a:r>
              <a:rPr lang="en-US" dirty="0" smtClean="0"/>
              <a:t>Indistinguishable by imaging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Normal aortic arch development</a:t>
            </a:r>
            <a:br>
              <a:rPr lang="en-US" sz="2800" dirty="0" smtClean="0"/>
            </a:br>
            <a:r>
              <a:rPr lang="en-US" sz="2800" dirty="0" err="1" smtClean="0"/>
              <a:t>Rathke's</a:t>
            </a:r>
            <a:r>
              <a:rPr lang="en-US" sz="2800" dirty="0" smtClean="0"/>
              <a:t> model</a:t>
            </a:r>
            <a:endParaRPr lang="en-IN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84784"/>
            <a:ext cx="5184576" cy="501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DAA with Type B IAA</a:t>
            </a:r>
            <a:endParaRPr lang="en-IN" dirty="0"/>
          </a:p>
        </p:txBody>
      </p:sp>
      <p:pic>
        <p:nvPicPr>
          <p:cNvPr id="6146" name="Picture 2" descr="C:\Users\User\Desktop\DAA with type b I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5760640" cy="4968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850106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Cervical aortic arch</a:t>
            </a:r>
            <a:endParaRPr lang="en-IN" dirty="0"/>
          </a:p>
        </p:txBody>
      </p:sp>
      <p:pic>
        <p:nvPicPr>
          <p:cNvPr id="32770" name="Picture 2" descr="C:\Users\User\Desktop\CAA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84" r="12298" b="2344"/>
          <a:stretch>
            <a:fillRect/>
          </a:stretch>
        </p:blipFill>
        <p:spPr bwMode="auto">
          <a:xfrm>
            <a:off x="0" y="1700808"/>
            <a:ext cx="3600400" cy="4104456"/>
          </a:xfrm>
          <a:prstGeom prst="rect">
            <a:avLst/>
          </a:prstGeom>
          <a:noFill/>
        </p:spPr>
      </p:pic>
      <p:pic>
        <p:nvPicPr>
          <p:cNvPr id="32771" name="Picture 3" descr="C:\Users\User\Desktop\CAA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04864"/>
            <a:ext cx="3242509" cy="3024336"/>
          </a:xfrm>
          <a:prstGeom prst="rect">
            <a:avLst/>
          </a:prstGeom>
          <a:noFill/>
        </p:spPr>
      </p:pic>
      <p:pic>
        <p:nvPicPr>
          <p:cNvPr id="32772" name="Picture 4" descr="C:\Users\User\Desktop\CAA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988840"/>
            <a:ext cx="3238798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1746" name="Picture 2" descr="C:\Users\User\Desktop\Cervical 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621"/>
          <a:stretch>
            <a:fillRect/>
          </a:stretch>
        </p:blipFill>
        <p:spPr bwMode="auto">
          <a:xfrm>
            <a:off x="0" y="2276872"/>
            <a:ext cx="9019377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4818" name="Picture 2" descr="C:\Users\User\Desktop\CAA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007"/>
          <a:stretch>
            <a:fillRect/>
          </a:stretch>
        </p:blipFill>
        <p:spPr bwMode="auto">
          <a:xfrm>
            <a:off x="182403" y="1988840"/>
            <a:ext cx="8961597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Cervical arch-different types</a:t>
            </a:r>
            <a:endParaRPr lang="en-IN" dirty="0"/>
          </a:p>
        </p:txBody>
      </p:sp>
      <p:pic>
        <p:nvPicPr>
          <p:cNvPr id="35842" name="Picture 2" descr="C:\Users\User\Desktop\CAA DIFFER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01"/>
          <a:stretch>
            <a:fillRect/>
          </a:stretch>
        </p:blipFill>
        <p:spPr bwMode="auto">
          <a:xfrm>
            <a:off x="0" y="2204864"/>
            <a:ext cx="9144000" cy="4335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Cervical aortic arch</a:t>
            </a:r>
            <a:endParaRPr lang="en-IN" dirty="0"/>
          </a:p>
        </p:txBody>
      </p:sp>
      <p:pic>
        <p:nvPicPr>
          <p:cNvPr id="36866" name="Picture 2" descr="C:\Users\User\Desktop\CAA CF R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664" b="2859"/>
          <a:stretch>
            <a:fillRect/>
          </a:stretch>
        </p:blipFill>
        <p:spPr bwMode="auto">
          <a:xfrm>
            <a:off x="1" y="2060848"/>
            <a:ext cx="9143999" cy="408403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Persistent 5th Arch</a:t>
            </a:r>
            <a:endParaRPr lang="en-IN" dirty="0"/>
          </a:p>
        </p:txBody>
      </p:sp>
      <p:pic>
        <p:nvPicPr>
          <p:cNvPr id="37890" name="Picture 2" descr="C:\Users\User\Desktop\Persistent fifth ar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275" b="10212"/>
          <a:stretch>
            <a:fillRect/>
          </a:stretch>
        </p:blipFill>
        <p:spPr bwMode="auto">
          <a:xfrm>
            <a:off x="467544" y="1628800"/>
            <a:ext cx="8064896" cy="47791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Persistent fifth arch</a:t>
            </a:r>
            <a:endParaRPr lang="en-IN" dirty="0"/>
          </a:p>
        </p:txBody>
      </p:sp>
      <p:pic>
        <p:nvPicPr>
          <p:cNvPr id="38914" name="Picture 2" descr="C:\Users\User\Desktop\Persistent fifth arch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6792"/>
            <a:ext cx="4896544" cy="5029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Embryology</a:t>
            </a:r>
            <a:endParaRPr lang="en-IN" dirty="0"/>
          </a:p>
        </p:txBody>
      </p:sp>
      <p:pic>
        <p:nvPicPr>
          <p:cNvPr id="39938" name="Picture 2" descr="C:\Users\User\Desktop\persistent fifth arch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162"/>
          <a:stretch>
            <a:fillRect/>
          </a:stretch>
        </p:blipFill>
        <p:spPr bwMode="auto">
          <a:xfrm>
            <a:off x="251520" y="2060848"/>
            <a:ext cx="4022378" cy="4096444"/>
          </a:xfrm>
          <a:prstGeom prst="rect">
            <a:avLst/>
          </a:prstGeom>
          <a:noFill/>
        </p:spPr>
      </p:pic>
      <p:pic>
        <p:nvPicPr>
          <p:cNvPr id="39939" name="Picture 3" descr="C:\Users\User\Desktop\persistent fifth arch 4.JPG"/>
          <p:cNvPicPr>
            <a:picLocks noChangeAspect="1" noChangeArrowheads="1"/>
          </p:cNvPicPr>
          <p:nvPr/>
        </p:nvPicPr>
        <p:blipFill>
          <a:blip r:embed="rId3" cstate="print"/>
          <a:srcRect b="823"/>
          <a:stretch>
            <a:fillRect/>
          </a:stretch>
        </p:blipFill>
        <p:spPr bwMode="auto">
          <a:xfrm>
            <a:off x="4427984" y="2420888"/>
            <a:ext cx="3409950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62" name="Picture 2" descr="C:\Users\User\Desktop\persistent fifth arch....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896" b="17700"/>
          <a:stretch>
            <a:fillRect/>
          </a:stretch>
        </p:blipFill>
        <p:spPr bwMode="auto">
          <a:xfrm>
            <a:off x="-1" y="1700808"/>
            <a:ext cx="8972179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2290" name="Picture 2" descr="C:\Users\User\Desktop\Aortic arch anomalies\A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64"/>
          <a:stretch>
            <a:fillRect/>
          </a:stretch>
        </p:blipFill>
        <p:spPr bwMode="auto">
          <a:xfrm>
            <a:off x="2051720" y="1700808"/>
            <a:ext cx="4824536" cy="4836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Persistent fifth arch with IAA</a:t>
            </a:r>
            <a:endParaRPr lang="en-IN" dirty="0"/>
          </a:p>
        </p:txBody>
      </p:sp>
      <p:pic>
        <p:nvPicPr>
          <p:cNvPr id="41986" name="Picture 2" descr="C:\Users\User\Desktop\Persistent fifth arch with I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941" r="43126"/>
          <a:stretch>
            <a:fillRect/>
          </a:stretch>
        </p:blipFill>
        <p:spPr bwMode="auto">
          <a:xfrm>
            <a:off x="1403648" y="1556792"/>
            <a:ext cx="6438436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Interrupted aortic arch</a:t>
            </a:r>
            <a:endParaRPr lang="en-IN" dirty="0"/>
          </a:p>
        </p:txBody>
      </p:sp>
      <p:pic>
        <p:nvPicPr>
          <p:cNvPr id="43010" name="Picture 2" descr="C:\Users\User\Desktop\persistent fifth arch with ia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4358035" cy="4260224"/>
          </a:xfrm>
          <a:prstGeom prst="rect">
            <a:avLst/>
          </a:prstGeom>
          <a:noFill/>
        </p:spPr>
      </p:pic>
      <p:pic>
        <p:nvPicPr>
          <p:cNvPr id="5" name="Picture 2" descr="C:\Users\User\Desktop\iaa ty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3581946" cy="4699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Celoria</a:t>
            </a:r>
            <a:r>
              <a:rPr lang="en-US" dirty="0" smtClean="0"/>
              <a:t> and </a:t>
            </a:r>
            <a:r>
              <a:rPr lang="en-US" dirty="0" err="1" smtClean="0"/>
              <a:t>patten</a:t>
            </a:r>
            <a:r>
              <a:rPr lang="en-US" dirty="0" smtClean="0"/>
              <a:t> classification</a:t>
            </a:r>
            <a:endParaRPr lang="en-IN" dirty="0"/>
          </a:p>
        </p:txBody>
      </p:sp>
      <p:pic>
        <p:nvPicPr>
          <p:cNvPr id="45058" name="Picture 2" descr="C:\Users\User\Desktop\celoria and paten i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646"/>
          <a:stretch>
            <a:fillRect/>
          </a:stretch>
        </p:blipFill>
        <p:spPr bwMode="auto">
          <a:xfrm>
            <a:off x="0" y="2348880"/>
            <a:ext cx="9004715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3 Subcategories in each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en-IN" dirty="0" smtClean="0"/>
          </a:p>
          <a:p>
            <a:r>
              <a:rPr lang="en-IN" dirty="0" smtClean="0"/>
              <a:t>Without </a:t>
            </a:r>
            <a:r>
              <a:rPr lang="en-IN" dirty="0" err="1" smtClean="0"/>
              <a:t>retroesophageal</a:t>
            </a:r>
            <a:r>
              <a:rPr lang="en-IN" dirty="0" smtClean="0"/>
              <a:t> or isolated SCA </a:t>
            </a:r>
          </a:p>
          <a:p>
            <a:r>
              <a:rPr lang="en-IN" dirty="0" smtClean="0"/>
              <a:t>With </a:t>
            </a:r>
            <a:r>
              <a:rPr lang="en-IN" dirty="0" err="1" smtClean="0"/>
              <a:t>retroesophageal</a:t>
            </a:r>
            <a:r>
              <a:rPr lang="en-IN" dirty="0" smtClean="0"/>
              <a:t> SCA </a:t>
            </a:r>
          </a:p>
          <a:p>
            <a:r>
              <a:rPr lang="en-IN" dirty="0" smtClean="0"/>
              <a:t>With isolated SCA</a:t>
            </a:r>
            <a:endParaRPr lang="en-IN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IN" sz="2400" u="sng" dirty="0" smtClean="0"/>
              <a:t>Type A  (30-44%)</a:t>
            </a:r>
          </a:p>
          <a:p>
            <a:pPr>
              <a:buNone/>
            </a:pPr>
            <a:r>
              <a:rPr lang="en-IN" sz="2400" dirty="0" smtClean="0"/>
              <a:t>   </a:t>
            </a:r>
            <a:r>
              <a:rPr lang="en-IN" sz="2400" dirty="0" err="1" smtClean="0"/>
              <a:t>Aorticopulmonary</a:t>
            </a:r>
            <a:r>
              <a:rPr lang="en-IN" sz="2400" dirty="0" smtClean="0"/>
              <a:t> </a:t>
            </a:r>
            <a:r>
              <a:rPr lang="en-IN" sz="2400" dirty="0" err="1" smtClean="0"/>
              <a:t>septal</a:t>
            </a:r>
            <a:r>
              <a:rPr lang="en-IN" sz="2400" dirty="0" smtClean="0"/>
              <a:t> defect and intact ventricular </a:t>
            </a:r>
            <a:r>
              <a:rPr lang="en-IN" sz="2400" dirty="0" err="1" smtClean="0"/>
              <a:t>septum,TGA</a:t>
            </a:r>
            <a:r>
              <a:rPr lang="en-IN" sz="2400" dirty="0" smtClean="0"/>
              <a:t> with IVS </a:t>
            </a:r>
          </a:p>
          <a:p>
            <a:pPr>
              <a:buNone/>
            </a:pPr>
            <a:r>
              <a:rPr lang="en-IN" sz="2400" dirty="0" smtClean="0"/>
              <a:t> </a:t>
            </a:r>
            <a:r>
              <a:rPr lang="en-IN" sz="2400" u="sng" dirty="0" smtClean="0"/>
              <a:t>Type B (51-70%)</a:t>
            </a:r>
          </a:p>
          <a:p>
            <a:r>
              <a:rPr lang="en-IN" sz="2400" dirty="0" smtClean="0"/>
              <a:t> More common  </a:t>
            </a:r>
          </a:p>
          <a:p>
            <a:r>
              <a:rPr lang="en-IN" sz="2400" dirty="0" err="1" smtClean="0"/>
              <a:t>a/w</a:t>
            </a:r>
            <a:r>
              <a:rPr lang="en-IN" sz="2400" dirty="0" smtClean="0"/>
              <a:t> </a:t>
            </a:r>
            <a:r>
              <a:rPr lang="en-IN" sz="2400" dirty="0" err="1" smtClean="0"/>
              <a:t>conotruncal</a:t>
            </a:r>
            <a:r>
              <a:rPr lang="en-IN" sz="2400" dirty="0" smtClean="0"/>
              <a:t> anomaly with normally aligned great arteries </a:t>
            </a:r>
          </a:p>
          <a:p>
            <a:r>
              <a:rPr lang="en-IN" sz="2400" dirty="0" smtClean="0"/>
              <a:t> Large </a:t>
            </a:r>
            <a:r>
              <a:rPr lang="en-IN" sz="2400" dirty="0" err="1" smtClean="0"/>
              <a:t>malalignment</a:t>
            </a:r>
            <a:r>
              <a:rPr lang="en-IN" sz="2400" dirty="0" smtClean="0"/>
              <a:t>-type VSD </a:t>
            </a:r>
          </a:p>
          <a:p>
            <a:r>
              <a:rPr lang="en-IN" sz="2400" dirty="0" smtClean="0"/>
              <a:t> Posterior displacement of the </a:t>
            </a:r>
            <a:r>
              <a:rPr lang="en-IN" sz="2400" dirty="0" err="1" smtClean="0"/>
              <a:t>infundibular</a:t>
            </a:r>
            <a:r>
              <a:rPr lang="en-IN" sz="2400" dirty="0" smtClean="0"/>
              <a:t> septum and </a:t>
            </a:r>
            <a:r>
              <a:rPr lang="en-IN" sz="2400" dirty="0" err="1" smtClean="0"/>
              <a:t>subaortic</a:t>
            </a:r>
            <a:r>
              <a:rPr lang="en-IN" sz="2400" dirty="0" smtClean="0"/>
              <a:t> obstruction</a:t>
            </a:r>
          </a:p>
          <a:p>
            <a:pPr>
              <a:buNone/>
            </a:pPr>
            <a:r>
              <a:rPr lang="en-US" sz="2400" u="sng" dirty="0" smtClean="0"/>
              <a:t>Type C</a:t>
            </a:r>
          </a:p>
          <a:p>
            <a:pPr>
              <a:buNone/>
            </a:pPr>
            <a:r>
              <a:rPr lang="en-US" sz="2400" dirty="0" smtClean="0"/>
              <a:t>     Very rare</a:t>
            </a:r>
            <a:endParaRPr lang="en-IN" dirty="0" smtClean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Type B and </a:t>
            </a:r>
            <a:r>
              <a:rPr lang="en-US" dirty="0" err="1" smtClean="0"/>
              <a:t>Digeorge</a:t>
            </a:r>
            <a:r>
              <a:rPr lang="en-US" dirty="0" smtClean="0"/>
              <a:t> syndrome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/>
              <a:t> 43% were found to have type B interruption</a:t>
            </a:r>
          </a:p>
          <a:p>
            <a:r>
              <a:rPr lang="en-IN" dirty="0" smtClean="0"/>
              <a:t> 68% of interrupted arch patients had </a:t>
            </a:r>
            <a:r>
              <a:rPr lang="en-IN" dirty="0" err="1" smtClean="0"/>
              <a:t>DiGeorge</a:t>
            </a:r>
            <a:r>
              <a:rPr lang="en-IN" dirty="0" smtClean="0"/>
              <a:t> syndrome</a:t>
            </a:r>
          </a:p>
          <a:p>
            <a:r>
              <a:rPr lang="en-IN" dirty="0" err="1" smtClean="0"/>
              <a:t>Truncus</a:t>
            </a:r>
            <a:r>
              <a:rPr lang="en-IN" dirty="0" smtClean="0"/>
              <a:t> </a:t>
            </a:r>
            <a:r>
              <a:rPr lang="en-IN" dirty="0" err="1" smtClean="0"/>
              <a:t>arteriosus</a:t>
            </a:r>
            <a:r>
              <a:rPr lang="en-IN" dirty="0" smtClean="0"/>
              <a:t> -  comparable figures were 34% and 33%, respectively</a:t>
            </a:r>
            <a:endParaRPr lang="en-IN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smtClean="0"/>
              <a:t>Presentation</a:t>
            </a:r>
          </a:p>
          <a:p>
            <a:pPr>
              <a:buNone/>
            </a:pPr>
            <a:r>
              <a:rPr lang="en-US" sz="2800" dirty="0" smtClean="0"/>
              <a:t>           Duct dependent obstructive lesion</a:t>
            </a:r>
          </a:p>
          <a:p>
            <a:pPr>
              <a:buNone/>
            </a:pPr>
            <a:r>
              <a:rPr lang="en-US" sz="2800" dirty="0" smtClean="0"/>
              <a:t>           CHF after PDA closure</a:t>
            </a:r>
          </a:p>
          <a:p>
            <a:pPr>
              <a:buNone/>
            </a:pPr>
            <a:r>
              <a:rPr lang="en-US" sz="2800" dirty="0" smtClean="0"/>
              <a:t>           Pulse discrepancy depends on branching pattern</a:t>
            </a:r>
          </a:p>
          <a:p>
            <a:pPr>
              <a:buNone/>
            </a:pPr>
            <a:r>
              <a:rPr lang="en-US" sz="2800" dirty="0" smtClean="0"/>
              <a:t>           Absence of all limb pulses in type B</a:t>
            </a:r>
          </a:p>
          <a:p>
            <a:pPr>
              <a:buNone/>
            </a:pPr>
            <a:r>
              <a:rPr lang="en-US" sz="2800" dirty="0" smtClean="0"/>
              <a:t>           Differential cyanosis rare if Large VSD+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dirty="0" smtClean="0"/>
              <a:t>         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</a:t>
            </a:r>
            <a:endParaRPr lang="en-IN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4330" t="8587" r="18394" b="2317"/>
          <a:stretch>
            <a:fillRect/>
          </a:stretch>
        </p:blipFill>
        <p:spPr bwMode="auto">
          <a:xfrm>
            <a:off x="2915816" y="0"/>
            <a:ext cx="3168352" cy="657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Treatment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PGE1</a:t>
            </a:r>
          </a:p>
          <a:p>
            <a:r>
              <a:rPr lang="en-US" dirty="0" smtClean="0"/>
              <a:t>Surgical</a:t>
            </a:r>
          </a:p>
          <a:p>
            <a:pPr>
              <a:buNone/>
            </a:pPr>
            <a:r>
              <a:rPr lang="en-US" dirty="0" smtClean="0"/>
              <a:t>         -Staged repair</a:t>
            </a:r>
          </a:p>
          <a:p>
            <a:pPr>
              <a:buNone/>
            </a:pPr>
            <a:r>
              <a:rPr lang="en-US" dirty="0" smtClean="0"/>
              <a:t>         -Single stage repair</a:t>
            </a:r>
          </a:p>
          <a:p>
            <a:pPr>
              <a:buNone/>
            </a:pPr>
            <a:r>
              <a:rPr lang="en-US" dirty="0" smtClean="0"/>
              <a:t> LVOT Obstruction</a:t>
            </a:r>
          </a:p>
          <a:p>
            <a:pPr>
              <a:buNone/>
            </a:pPr>
            <a:r>
              <a:rPr lang="en-US" dirty="0" smtClean="0"/>
              <a:t>Aberrant RSCA</a:t>
            </a:r>
          </a:p>
          <a:p>
            <a:pPr>
              <a:buNone/>
            </a:pPr>
            <a:r>
              <a:rPr lang="en-US" dirty="0" smtClean="0"/>
              <a:t>    </a:t>
            </a:r>
            <a:endParaRPr lang="en-IN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dirty="0" smtClean="0"/>
              <a:t>Other anomalies of aortic arch system</a:t>
            </a:r>
            <a:endParaRPr lang="en-IN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US" dirty="0" smtClean="0"/>
          </a:p>
          <a:p>
            <a:r>
              <a:rPr lang="en-US" dirty="0" smtClean="0"/>
              <a:t>1.Anomalous origin of pulmonary artery from ascending aorta</a:t>
            </a:r>
          </a:p>
          <a:p>
            <a:r>
              <a:rPr lang="en-US" dirty="0" smtClean="0"/>
              <a:t>2.Anomalous origin of LPA from RPA</a:t>
            </a:r>
          </a:p>
          <a:p>
            <a:r>
              <a:rPr lang="en-US" dirty="0" smtClean="0"/>
              <a:t>3.Innominate artery compression of trachea</a:t>
            </a:r>
            <a:endParaRPr lang="en-IN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 descr="C:\Users\User\Desktop\Aortic arch anomalies\AA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3960440" cy="3632884"/>
          </a:xfrm>
          <a:prstGeom prst="rect">
            <a:avLst/>
          </a:prstGeom>
          <a:noFill/>
        </p:spPr>
      </p:pic>
      <p:pic>
        <p:nvPicPr>
          <p:cNvPr id="13315" name="Picture 3" descr="C:\Users\User\Desktop\Aortic arch anomalies\A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083882" cy="3600400"/>
          </a:xfrm>
          <a:prstGeom prst="rect">
            <a:avLst/>
          </a:prstGeom>
          <a:noFill/>
        </p:spPr>
      </p:pic>
      <p:pic>
        <p:nvPicPr>
          <p:cNvPr id="13316" name="Picture 4" descr="C:\Users\User\Desktop\Aortic arch anomalies\A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284984"/>
            <a:ext cx="3248197" cy="35730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5517232"/>
            <a:ext cx="32038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1st arch remnant-Maxillary Art.</a:t>
            </a:r>
          </a:p>
          <a:p>
            <a:r>
              <a:rPr lang="en-US" dirty="0" smtClean="0"/>
              <a:t>2nd arch remnant-</a:t>
            </a:r>
            <a:r>
              <a:rPr lang="en-US" dirty="0" err="1" smtClean="0"/>
              <a:t>Stapedial</a:t>
            </a:r>
            <a:r>
              <a:rPr lang="en-US" dirty="0" smtClean="0"/>
              <a:t> Art.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PA from </a:t>
            </a:r>
            <a:r>
              <a:rPr lang="en-US" dirty="0" err="1" smtClean="0"/>
              <a:t>Asc.Aorta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MPA arises from heart</a:t>
            </a:r>
          </a:p>
          <a:p>
            <a:r>
              <a:rPr lang="en-US" sz="2400" dirty="0" smtClean="0"/>
              <a:t>RPA or LPA arises from ascending aorta</a:t>
            </a:r>
          </a:p>
          <a:p>
            <a:r>
              <a:rPr lang="en-US" sz="2400" dirty="0" smtClean="0"/>
              <a:t>RPA-more common -82%</a:t>
            </a:r>
          </a:p>
          <a:p>
            <a:endParaRPr lang="en-US" dirty="0" smtClean="0"/>
          </a:p>
        </p:txBody>
      </p:sp>
      <p:pic>
        <p:nvPicPr>
          <p:cNvPr id="8" name="Picture 2" descr="C:\Users\User\Desktop\origin of pa from asc aort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" y="1820069"/>
            <a:ext cx="3419475" cy="4086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smtClean="0"/>
              <a:t>Anomalous RPA</a:t>
            </a:r>
          </a:p>
          <a:p>
            <a:pPr>
              <a:buNone/>
            </a:pPr>
            <a:r>
              <a:rPr lang="en-US" sz="2400" dirty="0" smtClean="0"/>
              <a:t>        -abnormal migration</a:t>
            </a:r>
          </a:p>
          <a:p>
            <a:pPr>
              <a:buNone/>
            </a:pPr>
            <a:r>
              <a:rPr lang="en-US" sz="2400" dirty="0" smtClean="0"/>
              <a:t>        -</a:t>
            </a:r>
            <a:r>
              <a:rPr lang="en-US" sz="2400" dirty="0" err="1" smtClean="0"/>
              <a:t>aortopulmonary</a:t>
            </a:r>
            <a:r>
              <a:rPr lang="en-US" sz="2400" dirty="0" smtClean="0"/>
              <a:t> </a:t>
            </a:r>
            <a:r>
              <a:rPr lang="en-US" sz="2400" dirty="0" err="1" smtClean="0"/>
              <a:t>septation</a:t>
            </a:r>
            <a:r>
              <a:rPr lang="en-US" sz="2400" dirty="0" smtClean="0"/>
              <a:t> </a:t>
            </a:r>
            <a:r>
              <a:rPr lang="en-US" sz="2400" dirty="0" err="1" smtClean="0"/>
              <a:t>anomalies,IAA</a:t>
            </a:r>
            <a:endParaRPr lang="en-US" sz="2400" dirty="0" smtClean="0"/>
          </a:p>
          <a:p>
            <a:r>
              <a:rPr lang="en-US" sz="2400" dirty="0" smtClean="0"/>
              <a:t>Anomalous LPA</a:t>
            </a:r>
          </a:p>
          <a:p>
            <a:pPr>
              <a:buNone/>
            </a:pPr>
            <a:r>
              <a:rPr lang="en-US" sz="2400" dirty="0" smtClean="0"/>
              <a:t>         - Failure to join TA sac</a:t>
            </a:r>
          </a:p>
          <a:p>
            <a:pPr>
              <a:buNone/>
            </a:pPr>
            <a:r>
              <a:rPr lang="en-US" sz="2400" dirty="0" smtClean="0"/>
              <a:t>         -RAA and TOF</a:t>
            </a:r>
          </a:p>
          <a:p>
            <a:r>
              <a:rPr lang="en-US" sz="2400" dirty="0" smtClean="0"/>
              <a:t>Differential pulmonary blood flow</a:t>
            </a:r>
          </a:p>
          <a:p>
            <a:r>
              <a:rPr lang="en-US" sz="2400" dirty="0" smtClean="0"/>
              <a:t>CCF in infancy f/b development of PVR</a:t>
            </a:r>
            <a:endParaRPr lang="en-IN" sz="2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Pulmonary artery sling</a:t>
            </a:r>
            <a:endParaRPr lang="en-IN" dirty="0"/>
          </a:p>
        </p:txBody>
      </p:sp>
      <p:pic>
        <p:nvPicPr>
          <p:cNvPr id="6" name="Picture 2" descr="C:\Users\User\Desktop\pulm artery sling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4300885" cy="5052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60032" y="1484784"/>
            <a:ext cx="4283968" cy="52131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LPA arises as a branch of RPA</a:t>
            </a:r>
          </a:p>
          <a:p>
            <a:r>
              <a:rPr lang="en-US" sz="2400" dirty="0" smtClean="0"/>
              <a:t>LPA courses in a position </a:t>
            </a:r>
            <a:r>
              <a:rPr lang="en-US" sz="2400" dirty="0" err="1" smtClean="0"/>
              <a:t>cephalad</a:t>
            </a:r>
            <a:r>
              <a:rPr lang="en-US" sz="2400" dirty="0" smtClean="0"/>
              <a:t> to right </a:t>
            </a:r>
            <a:r>
              <a:rPr lang="en-US" sz="2400" dirty="0" err="1" smtClean="0"/>
              <a:t>mainstem</a:t>
            </a:r>
            <a:r>
              <a:rPr lang="en-US" sz="2400" dirty="0" smtClean="0"/>
              <a:t> </a:t>
            </a:r>
            <a:r>
              <a:rPr lang="en-US" sz="2400" dirty="0" err="1" smtClean="0"/>
              <a:t>bronchus;between</a:t>
            </a:r>
            <a:r>
              <a:rPr lang="en-US" sz="2400" dirty="0" smtClean="0"/>
              <a:t> trachea &amp; esophagus</a:t>
            </a:r>
          </a:p>
          <a:p>
            <a:r>
              <a:rPr lang="en-US" sz="2400" dirty="0" smtClean="0"/>
              <a:t>Forms a "sling" and partially surrounds lower trachea</a:t>
            </a:r>
          </a:p>
          <a:p>
            <a:r>
              <a:rPr lang="en-US" sz="2400" dirty="0" err="1" smtClean="0"/>
              <a:t>a/w</a:t>
            </a:r>
            <a:r>
              <a:rPr lang="en-US" sz="2400" dirty="0" smtClean="0"/>
              <a:t> tracheal </a:t>
            </a:r>
            <a:r>
              <a:rPr lang="en-US" sz="2400" dirty="0" err="1" smtClean="0"/>
              <a:t>stenosis</a:t>
            </a:r>
            <a:endParaRPr lang="en-US" sz="2400" dirty="0" smtClean="0"/>
          </a:p>
          <a:p>
            <a:r>
              <a:rPr lang="en-US" sz="2400" dirty="0" smtClean="0"/>
              <a:t>ONLY condition where a major vessel passes b/w trachea &amp; esophagus</a:t>
            </a:r>
          </a:p>
          <a:p>
            <a:endParaRPr lang="en-IN" dirty="0"/>
          </a:p>
        </p:txBody>
      </p:sp>
      <p:pic>
        <p:nvPicPr>
          <p:cNvPr id="8" name="Picture 2" descr="C:\Users\User\Desktop\pulm artery slin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6056"/>
          <a:stretch>
            <a:fillRect/>
          </a:stretch>
        </p:blipFill>
        <p:spPr bwMode="auto">
          <a:xfrm>
            <a:off x="0" y="1484784"/>
            <a:ext cx="4550173" cy="51938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/>
              <a:t> </a:t>
            </a:r>
            <a:r>
              <a:rPr lang="en-IN" sz="2800" dirty="0" smtClean="0"/>
              <a:t>Severe respiratory distress and </a:t>
            </a:r>
            <a:r>
              <a:rPr lang="en-IN" sz="2800" dirty="0" err="1" smtClean="0"/>
              <a:t>stridor</a:t>
            </a:r>
            <a:r>
              <a:rPr lang="en-IN" sz="2800" dirty="0" smtClean="0"/>
              <a:t> </a:t>
            </a:r>
          </a:p>
          <a:p>
            <a:endParaRPr lang="en-IN" sz="2800" dirty="0" smtClean="0"/>
          </a:p>
          <a:p>
            <a:r>
              <a:rPr lang="en-IN" sz="2800" dirty="0" smtClean="0"/>
              <a:t>Symptomatic patients should be evaluated by </a:t>
            </a:r>
            <a:r>
              <a:rPr lang="en-IN" sz="2800" dirty="0" err="1" smtClean="0"/>
              <a:t>bronchoscopy</a:t>
            </a:r>
            <a:r>
              <a:rPr lang="en-IN" sz="2800" dirty="0" smtClean="0"/>
              <a:t> at the time of surgical repair -  frequent association of complete cartilaginous rings</a:t>
            </a:r>
          </a:p>
          <a:p>
            <a:endParaRPr lang="en-IN" sz="2800" dirty="0" smtClean="0"/>
          </a:p>
          <a:p>
            <a:r>
              <a:rPr lang="en-IN" sz="2800" dirty="0" smtClean="0"/>
              <a:t> Surgical approach - division of the left pulmonary artery from the right and </a:t>
            </a:r>
            <a:r>
              <a:rPr lang="en-IN" sz="2800" dirty="0" err="1" smtClean="0"/>
              <a:t>reanastomosis</a:t>
            </a:r>
            <a:r>
              <a:rPr lang="en-IN" sz="2800" dirty="0" smtClean="0"/>
              <a:t> in front of the trachea</a:t>
            </a:r>
            <a:endParaRPr lang="en-IN" sz="2800" dirty="0"/>
          </a:p>
        </p:txBody>
      </p:sp>
      <p:pic>
        <p:nvPicPr>
          <p:cNvPr id="67587" name="Picture 3" descr="C:\Users\User\Desktop\LPA S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9441" y="5085184"/>
            <a:ext cx="2564559" cy="1772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68172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640675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err="1" smtClean="0"/>
              <a:t>Innominate</a:t>
            </a:r>
            <a:r>
              <a:rPr lang="en-US" sz="3200" dirty="0" smtClean="0"/>
              <a:t> artery compressing trachea</a:t>
            </a:r>
            <a:endParaRPr lang="en-IN" sz="3200" dirty="0"/>
          </a:p>
        </p:txBody>
      </p:sp>
      <p:pic>
        <p:nvPicPr>
          <p:cNvPr id="54274" name="Picture 2" descr="C:\Users\User\Desktop\innominate compression of trachea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389"/>
          <a:stretch>
            <a:fillRect/>
          </a:stretch>
        </p:blipFill>
        <p:spPr bwMode="auto">
          <a:xfrm>
            <a:off x="1331640" y="2204864"/>
            <a:ext cx="3165351" cy="4076700"/>
          </a:xfrm>
          <a:prstGeom prst="rect">
            <a:avLst/>
          </a:prstGeom>
          <a:noFill/>
        </p:spPr>
      </p:pic>
      <p:pic>
        <p:nvPicPr>
          <p:cNvPr id="5" name="Picture 2" descr="C:\Users\User\Desktop\icta 4.JPG"/>
          <p:cNvPicPr>
            <a:picLocks noChangeAspect="1" noChangeArrowheads="1"/>
          </p:cNvPicPr>
          <p:nvPr/>
        </p:nvPicPr>
        <p:blipFill>
          <a:blip r:embed="rId3" cstate="print"/>
          <a:srcRect l="4370" t="3211" b="6098"/>
          <a:stretch>
            <a:fillRect/>
          </a:stretch>
        </p:blipFill>
        <p:spPr bwMode="auto">
          <a:xfrm>
            <a:off x="5436096" y="2060848"/>
            <a:ext cx="3151634" cy="403244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436096" y="1988840"/>
            <a:ext cx="57606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187624" y="4437112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5292080" y="4509120"/>
            <a:ext cx="360040" cy="27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MCQ 1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Which of the arches present as </a:t>
            </a:r>
            <a:r>
              <a:rPr lang="en-US" dirty="0" err="1" smtClean="0"/>
              <a:t>pulsatile</a:t>
            </a:r>
            <a:r>
              <a:rPr lang="en-US" dirty="0" smtClean="0"/>
              <a:t> neck mass</a:t>
            </a:r>
          </a:p>
          <a:p>
            <a:endParaRPr lang="en-US" dirty="0" smtClean="0"/>
          </a:p>
          <a:p>
            <a:r>
              <a:rPr lang="en-US" dirty="0" smtClean="0"/>
              <a:t>1.double aortic arch</a:t>
            </a:r>
          </a:p>
          <a:p>
            <a:r>
              <a:rPr lang="en-US" dirty="0" smtClean="0"/>
              <a:t>2.Persistent 5th arch</a:t>
            </a:r>
          </a:p>
          <a:p>
            <a:r>
              <a:rPr lang="en-US" dirty="0" smtClean="0"/>
              <a:t>3.Circumflex </a:t>
            </a:r>
            <a:r>
              <a:rPr lang="en-US" dirty="0" err="1" smtClean="0"/>
              <a:t>rt</a:t>
            </a:r>
            <a:r>
              <a:rPr lang="en-US" dirty="0" smtClean="0"/>
              <a:t> arch</a:t>
            </a:r>
          </a:p>
          <a:p>
            <a:r>
              <a:rPr lang="en-US" dirty="0" smtClean="0"/>
              <a:t>4.Cervical arch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MCQ 2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Commonest type of IAA is</a:t>
            </a:r>
            <a:endParaRPr lang="en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339193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MCQ 3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All of the following can be associated with right aortic arch except</a:t>
            </a:r>
          </a:p>
          <a:p>
            <a:pPr>
              <a:buNone/>
            </a:pPr>
            <a:r>
              <a:rPr lang="en-US" dirty="0" smtClean="0"/>
              <a:t>1.TOF</a:t>
            </a:r>
          </a:p>
          <a:p>
            <a:pPr>
              <a:buNone/>
            </a:pPr>
            <a:r>
              <a:rPr lang="en-US" dirty="0" smtClean="0"/>
              <a:t>2.TGA</a:t>
            </a:r>
          </a:p>
          <a:p>
            <a:pPr>
              <a:buNone/>
            </a:pPr>
            <a:r>
              <a:rPr lang="en-US" dirty="0" smtClean="0"/>
              <a:t>3.HLHS</a:t>
            </a:r>
          </a:p>
          <a:p>
            <a:pPr>
              <a:buNone/>
            </a:pPr>
            <a:r>
              <a:rPr lang="en-US" dirty="0" smtClean="0"/>
              <a:t>4.DORV</a:t>
            </a:r>
            <a:endParaRPr lang="en-IN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MCQ 4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525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Which of the following is true</a:t>
            </a:r>
          </a:p>
          <a:p>
            <a:r>
              <a:rPr lang="en-US" dirty="0" smtClean="0"/>
              <a:t>1.In circumflex </a:t>
            </a:r>
            <a:r>
              <a:rPr lang="en-US" dirty="0" err="1" smtClean="0"/>
              <a:t>rt</a:t>
            </a:r>
            <a:r>
              <a:rPr lang="en-US" dirty="0" smtClean="0"/>
              <a:t> arch -arch is on right and DTA is on left</a:t>
            </a:r>
          </a:p>
          <a:p>
            <a:r>
              <a:rPr lang="en-US" dirty="0" smtClean="0"/>
              <a:t>2.Persistent fifth arch is </a:t>
            </a:r>
            <a:r>
              <a:rPr lang="en-US" dirty="0" err="1" smtClean="0"/>
              <a:t>characterised</a:t>
            </a:r>
            <a:r>
              <a:rPr lang="en-US" dirty="0" smtClean="0"/>
              <a:t> by two lumens on opposite side</a:t>
            </a:r>
          </a:p>
          <a:p>
            <a:r>
              <a:rPr lang="en-US" dirty="0" smtClean="0"/>
              <a:t>3.In DAA with </a:t>
            </a:r>
            <a:r>
              <a:rPr lang="en-US" dirty="0" err="1" smtClean="0"/>
              <a:t>IAA,Right</a:t>
            </a:r>
            <a:r>
              <a:rPr lang="en-US" dirty="0" smtClean="0"/>
              <a:t> arch is more commonly </a:t>
            </a:r>
            <a:r>
              <a:rPr lang="en-US" dirty="0" err="1" smtClean="0"/>
              <a:t>atretic</a:t>
            </a:r>
            <a:endParaRPr lang="en-US" dirty="0" smtClean="0"/>
          </a:p>
          <a:p>
            <a:r>
              <a:rPr lang="en-US" dirty="0" smtClean="0"/>
              <a:t>4.Right arch with mirror image branch is not always associated with Congenital heart disease</a:t>
            </a:r>
            <a:endParaRPr lang="en-IN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THANK YOU</a:t>
            </a:r>
            <a:endParaRPr lang="en-I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1054</Words>
  <Application>Microsoft Office PowerPoint</Application>
  <PresentationFormat>On-screen Show (4:3)</PresentationFormat>
  <Paragraphs>239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AORTIC ARCH ANOMALIES</vt:lpstr>
      <vt:lpstr>Topic outline</vt:lpstr>
      <vt:lpstr>Embryology-Sequence of Events</vt:lpstr>
      <vt:lpstr>Slide 4</vt:lpstr>
      <vt:lpstr>The Cardiac Neural crest</vt:lpstr>
      <vt:lpstr>Normal aortic arch development Rathke's model</vt:lpstr>
      <vt:lpstr>Slide 7</vt:lpstr>
      <vt:lpstr>Slide 8</vt:lpstr>
      <vt:lpstr>Slide 9</vt:lpstr>
      <vt:lpstr>Intersegmental Arteries</vt:lpstr>
      <vt:lpstr>Arch sidedness</vt:lpstr>
      <vt:lpstr>Edward's hypothetical double aortic arch model</vt:lpstr>
      <vt:lpstr>Anatomy</vt:lpstr>
      <vt:lpstr>Slide 14</vt:lpstr>
      <vt:lpstr>Slide 15</vt:lpstr>
      <vt:lpstr>Slide 16</vt:lpstr>
      <vt:lpstr>History</vt:lpstr>
      <vt:lpstr>Stewert's Anatomical Classification</vt:lpstr>
      <vt:lpstr>Freedom's clinical classification</vt:lpstr>
      <vt:lpstr>Clinical Presentations</vt:lpstr>
      <vt:lpstr> Branching variants</vt:lpstr>
      <vt:lpstr>Separate origin of vertebral artery</vt:lpstr>
      <vt:lpstr>Bovine arch variant in humans</vt:lpstr>
      <vt:lpstr>True bovine arch -Uncommon</vt:lpstr>
      <vt:lpstr>Left aortic arch with aberrant right subclavian(ARSA)</vt:lpstr>
      <vt:lpstr>Embryology</vt:lpstr>
      <vt:lpstr>Slide 27</vt:lpstr>
      <vt:lpstr>Left arch with diverticulum</vt:lpstr>
      <vt:lpstr>Slide 29</vt:lpstr>
      <vt:lpstr>Edward's model</vt:lpstr>
      <vt:lpstr>Left arch with isolation of  right subclavian artery </vt:lpstr>
      <vt:lpstr>Slide 32</vt:lpstr>
      <vt:lpstr>Left arch with isolation of  right subclavian artery </vt:lpstr>
      <vt:lpstr>Right Aortic Arch</vt:lpstr>
      <vt:lpstr>Slide 35</vt:lpstr>
      <vt:lpstr>Rt Arch with mirror image branching</vt:lpstr>
      <vt:lpstr>Slide 37</vt:lpstr>
      <vt:lpstr>Rt arch with retroesophageal LSCA</vt:lpstr>
      <vt:lpstr>Rt arch with retroesophageal LSCA</vt:lpstr>
      <vt:lpstr>Slide 40</vt:lpstr>
      <vt:lpstr>Slide 41</vt:lpstr>
      <vt:lpstr>Rt Arch with diverticulum</vt:lpstr>
      <vt:lpstr>Circumflex aorta with Lt Arch</vt:lpstr>
      <vt:lpstr>Slide 44</vt:lpstr>
      <vt:lpstr>Slide 45</vt:lpstr>
      <vt:lpstr>Slide 46</vt:lpstr>
      <vt:lpstr>Circumflex aorta with Rt arch</vt:lpstr>
      <vt:lpstr>Slide 48</vt:lpstr>
      <vt:lpstr>Double aortic arch</vt:lpstr>
      <vt:lpstr>Slide 50</vt:lpstr>
      <vt:lpstr>Slide 51</vt:lpstr>
      <vt:lpstr>Embryology</vt:lpstr>
      <vt:lpstr>Slide 53</vt:lpstr>
      <vt:lpstr>Slide 54</vt:lpstr>
      <vt:lpstr>Slide 55</vt:lpstr>
      <vt:lpstr>Double aortic arch with  Type A of IAA</vt:lpstr>
      <vt:lpstr>Slide 57</vt:lpstr>
      <vt:lpstr>Slide 58</vt:lpstr>
      <vt:lpstr>DAA with Type A IAA</vt:lpstr>
      <vt:lpstr>DAA with Type B IAA</vt:lpstr>
      <vt:lpstr>Cervical aortic arch</vt:lpstr>
      <vt:lpstr>Slide 62</vt:lpstr>
      <vt:lpstr>Slide 63</vt:lpstr>
      <vt:lpstr>Cervical arch-different types</vt:lpstr>
      <vt:lpstr>Cervical aortic arch</vt:lpstr>
      <vt:lpstr>Persistent 5th Arch</vt:lpstr>
      <vt:lpstr>Persistent fifth arch</vt:lpstr>
      <vt:lpstr>Embryology</vt:lpstr>
      <vt:lpstr>Slide 69</vt:lpstr>
      <vt:lpstr>Persistent fifth arch with IAA</vt:lpstr>
      <vt:lpstr>Interrupted aortic arch</vt:lpstr>
      <vt:lpstr>Celoria and patten classification</vt:lpstr>
      <vt:lpstr>3 Subcategories in each</vt:lpstr>
      <vt:lpstr>Slide 74</vt:lpstr>
      <vt:lpstr>Type B and Digeorge syndrome</vt:lpstr>
      <vt:lpstr>Slide 76</vt:lpstr>
      <vt:lpstr>Slide 77</vt:lpstr>
      <vt:lpstr>Treatment</vt:lpstr>
      <vt:lpstr>Other anomalies of aortic arch system</vt:lpstr>
      <vt:lpstr>PA from Asc.Aorta</vt:lpstr>
      <vt:lpstr>Slide 81</vt:lpstr>
      <vt:lpstr>Pulmonary artery sling</vt:lpstr>
      <vt:lpstr>Slide 83</vt:lpstr>
      <vt:lpstr>Slide 84</vt:lpstr>
      <vt:lpstr>Slide 85</vt:lpstr>
      <vt:lpstr>Slide 86</vt:lpstr>
      <vt:lpstr>Innominate artery compressing trachea</vt:lpstr>
      <vt:lpstr>MCQ 1</vt:lpstr>
      <vt:lpstr>MCQ 2</vt:lpstr>
      <vt:lpstr>MCQ 3</vt:lpstr>
      <vt:lpstr>MCQ 4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AORTIC ARCH ANOMALIES  AND COARCTATION OF AORTA</dc:title>
  <dc:creator>User</dc:creator>
  <cp:lastModifiedBy>User</cp:lastModifiedBy>
  <cp:revision>34</cp:revision>
  <dcterms:created xsi:type="dcterms:W3CDTF">2019-01-06T10:10:09Z</dcterms:created>
  <dcterms:modified xsi:type="dcterms:W3CDTF">2019-05-17T17:46:27Z</dcterms:modified>
</cp:coreProperties>
</file>